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68" r:id="rId4"/>
    <p:sldId id="264" r:id="rId5"/>
    <p:sldId id="269" r:id="rId6"/>
    <p:sldId id="271" r:id="rId7"/>
    <p:sldId id="270" r:id="rId8"/>
    <p:sldId id="272" r:id="rId9"/>
    <p:sldId id="273" r:id="rId10"/>
    <p:sldId id="275" r:id="rId11"/>
    <p:sldId id="277" r:id="rId12"/>
    <p:sldId id="280"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E79"/>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68" autoAdjust="0"/>
    <p:restoredTop sz="87986" autoAdjust="0"/>
  </p:normalViewPr>
  <p:slideViewPr>
    <p:cSldViewPr snapToGrid="0" snapToObjects="1">
      <p:cViewPr varScale="1">
        <p:scale>
          <a:sx n="100" d="100"/>
          <a:sy n="100" d="100"/>
        </p:scale>
        <p:origin x="160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92F5B-9B1B-2349-BF48-6C30AD4F96EE}"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FFB67-3AA4-5E44-B0D9-F3F090AD3943}" type="slidenum">
              <a:rPr lang="en-US" smtClean="0"/>
              <a:t>‹#›</a:t>
            </a:fld>
            <a:endParaRPr lang="en-US"/>
          </a:p>
        </p:txBody>
      </p:sp>
    </p:spTree>
    <p:extLst>
      <p:ext uri="{BB962C8B-B14F-4D97-AF65-F5344CB8AC3E}">
        <p14:creationId xmlns:p14="http://schemas.microsoft.com/office/powerpoint/2010/main" val="475827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8FFB67-3AA4-5E44-B0D9-F3F090AD3943}" type="slidenum">
              <a:rPr lang="en-US" smtClean="0"/>
              <a:t>1</a:t>
            </a:fld>
            <a:endParaRPr lang="en-US"/>
          </a:p>
        </p:txBody>
      </p:sp>
    </p:spTree>
    <p:extLst>
      <p:ext uri="{BB962C8B-B14F-4D97-AF65-F5344CB8AC3E}">
        <p14:creationId xmlns:p14="http://schemas.microsoft.com/office/powerpoint/2010/main" val="149369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Arial" panose="020B0604020202020204" pitchFamily="34" charset="0"/>
              <a:buChar char="•"/>
            </a:pPr>
            <a:endParaRPr lang="en-IN" dirty="0">
              <a:solidFill>
                <a:schemeClr val="tx1"/>
              </a:solidFill>
              <a:latin typeface="Sabon Next LT" panose="02000500000000000000" pitchFamily="2" charset="0"/>
              <a:cs typeface="Sabon Next LT" panose="02000500000000000000" pitchFamily="2" charset="0"/>
            </a:endParaRPr>
          </a:p>
        </p:txBody>
      </p:sp>
      <p:sp>
        <p:nvSpPr>
          <p:cNvPr id="4" name="Slide Number Placeholder 3"/>
          <p:cNvSpPr>
            <a:spLocks noGrp="1"/>
          </p:cNvSpPr>
          <p:nvPr>
            <p:ph type="sldNum" sz="quarter" idx="5"/>
          </p:nvPr>
        </p:nvSpPr>
        <p:spPr/>
        <p:txBody>
          <a:bodyPr/>
          <a:lstStyle/>
          <a:p>
            <a:fld id="{068FFB67-3AA4-5E44-B0D9-F3F090AD3943}" type="slidenum">
              <a:rPr lang="en-US" smtClean="0"/>
              <a:t>3</a:t>
            </a:fld>
            <a:endParaRPr lang="en-US"/>
          </a:p>
        </p:txBody>
      </p:sp>
    </p:spTree>
    <p:extLst>
      <p:ext uri="{BB962C8B-B14F-4D97-AF65-F5344CB8AC3E}">
        <p14:creationId xmlns:p14="http://schemas.microsoft.com/office/powerpoint/2010/main" val="77518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8FFB67-3AA4-5E44-B0D9-F3F090AD3943}" type="slidenum">
              <a:rPr lang="en-US" smtClean="0"/>
              <a:t>7</a:t>
            </a:fld>
            <a:endParaRPr lang="en-US"/>
          </a:p>
        </p:txBody>
      </p:sp>
    </p:spTree>
    <p:extLst>
      <p:ext uri="{BB962C8B-B14F-4D97-AF65-F5344CB8AC3E}">
        <p14:creationId xmlns:p14="http://schemas.microsoft.com/office/powerpoint/2010/main" val="847124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Collective Options foster mutual co-operation in the alliance via small wins which breed trust among the partner firms in the alliance, and reduce vulnerability. Authors propose a model to illustrate this effect. </a:t>
            </a:r>
          </a:p>
          <a:p>
            <a:endParaRPr lang="en-US" dirty="0"/>
          </a:p>
        </p:txBody>
      </p:sp>
      <p:sp>
        <p:nvSpPr>
          <p:cNvPr id="4" name="Slide Number Placeholder 3"/>
          <p:cNvSpPr>
            <a:spLocks noGrp="1"/>
          </p:cNvSpPr>
          <p:nvPr>
            <p:ph type="sldNum" sz="quarter" idx="5"/>
          </p:nvPr>
        </p:nvSpPr>
        <p:spPr/>
        <p:txBody>
          <a:bodyPr/>
          <a:lstStyle/>
          <a:p>
            <a:fld id="{068FFB67-3AA4-5E44-B0D9-F3F090AD3943}" type="slidenum">
              <a:rPr lang="en-US" smtClean="0"/>
              <a:t>8</a:t>
            </a:fld>
            <a:endParaRPr lang="en-US"/>
          </a:p>
        </p:txBody>
      </p:sp>
    </p:spTree>
    <p:extLst>
      <p:ext uri="{BB962C8B-B14F-4D97-AF65-F5344CB8AC3E}">
        <p14:creationId xmlns:p14="http://schemas.microsoft.com/office/powerpoint/2010/main" val="410528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logic of this model comes in five parts : </a:t>
            </a:r>
          </a:p>
          <a:p>
            <a:r>
              <a:rPr lang="en-US" dirty="0"/>
              <a:t>1-5 </a:t>
            </a:r>
          </a:p>
          <a:p>
            <a:r>
              <a:rPr lang="en-US" dirty="0"/>
              <a:t>Propositions 1-3 constitute the base model</a:t>
            </a:r>
          </a:p>
        </p:txBody>
      </p:sp>
      <p:sp>
        <p:nvSpPr>
          <p:cNvPr id="4" name="Slide Number Placeholder 3"/>
          <p:cNvSpPr>
            <a:spLocks noGrp="1"/>
          </p:cNvSpPr>
          <p:nvPr>
            <p:ph type="sldNum" sz="quarter" idx="5"/>
          </p:nvPr>
        </p:nvSpPr>
        <p:spPr/>
        <p:txBody>
          <a:bodyPr/>
          <a:lstStyle/>
          <a:p>
            <a:fld id="{068FFB67-3AA4-5E44-B0D9-F3F090AD3943}" type="slidenum">
              <a:rPr lang="en-US" smtClean="0"/>
              <a:t>9</a:t>
            </a:fld>
            <a:endParaRPr lang="en-US"/>
          </a:p>
        </p:txBody>
      </p:sp>
    </p:spTree>
    <p:extLst>
      <p:ext uri="{BB962C8B-B14F-4D97-AF65-F5344CB8AC3E}">
        <p14:creationId xmlns:p14="http://schemas.microsoft.com/office/powerpoint/2010/main" val="1238881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logic of this model comes in five parts : </a:t>
            </a:r>
          </a:p>
          <a:p>
            <a:r>
              <a:rPr lang="en-US" dirty="0"/>
              <a:t>1-5 </a:t>
            </a:r>
          </a:p>
          <a:p>
            <a:r>
              <a:rPr lang="en-US" dirty="0"/>
              <a:t>Propositions 1-3 constitute the base model</a:t>
            </a:r>
          </a:p>
        </p:txBody>
      </p:sp>
      <p:sp>
        <p:nvSpPr>
          <p:cNvPr id="4" name="Slide Number Placeholder 3"/>
          <p:cNvSpPr>
            <a:spLocks noGrp="1"/>
          </p:cNvSpPr>
          <p:nvPr>
            <p:ph type="sldNum" sz="quarter" idx="5"/>
          </p:nvPr>
        </p:nvSpPr>
        <p:spPr/>
        <p:txBody>
          <a:bodyPr/>
          <a:lstStyle/>
          <a:p>
            <a:fld id="{068FFB67-3AA4-5E44-B0D9-F3F090AD3943}" type="slidenum">
              <a:rPr lang="en-US" smtClean="0"/>
              <a:t>10</a:t>
            </a:fld>
            <a:endParaRPr lang="en-US"/>
          </a:p>
        </p:txBody>
      </p:sp>
    </p:spTree>
    <p:extLst>
      <p:ext uri="{BB962C8B-B14F-4D97-AF65-F5344CB8AC3E}">
        <p14:creationId xmlns:p14="http://schemas.microsoft.com/office/powerpoint/2010/main" val="2649046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Arial" panose="020B0604020202020204" pitchFamily="34" charset="0"/>
              <a:buChar char="•"/>
            </a:pPr>
            <a:endParaRPr lang="en-IN" dirty="0">
              <a:solidFill>
                <a:schemeClr val="tx1"/>
              </a:solidFill>
              <a:latin typeface="Sabon Next LT" panose="02000500000000000000" pitchFamily="2" charset="0"/>
              <a:cs typeface="Sabon Next LT" panose="02000500000000000000" pitchFamily="2" charset="0"/>
            </a:endParaRPr>
          </a:p>
        </p:txBody>
      </p:sp>
      <p:sp>
        <p:nvSpPr>
          <p:cNvPr id="4" name="Slide Number Placeholder 3"/>
          <p:cNvSpPr>
            <a:spLocks noGrp="1"/>
          </p:cNvSpPr>
          <p:nvPr>
            <p:ph type="sldNum" sz="quarter" idx="5"/>
          </p:nvPr>
        </p:nvSpPr>
        <p:spPr/>
        <p:txBody>
          <a:bodyPr/>
          <a:lstStyle/>
          <a:p>
            <a:fld id="{068FFB67-3AA4-5E44-B0D9-F3F090AD3943}" type="slidenum">
              <a:rPr lang="en-US" smtClean="0"/>
              <a:t>11</a:t>
            </a:fld>
            <a:endParaRPr lang="en-US"/>
          </a:p>
        </p:txBody>
      </p:sp>
    </p:spTree>
    <p:extLst>
      <p:ext uri="{BB962C8B-B14F-4D97-AF65-F5344CB8AC3E}">
        <p14:creationId xmlns:p14="http://schemas.microsoft.com/office/powerpoint/2010/main" val="364051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Arial" panose="020B0604020202020204" pitchFamily="34" charset="0"/>
              <a:buChar char="•"/>
            </a:pPr>
            <a:endParaRPr lang="en-IN" dirty="0">
              <a:solidFill>
                <a:schemeClr val="tx1"/>
              </a:solidFill>
              <a:latin typeface="Sabon Next LT" panose="02000500000000000000" pitchFamily="2" charset="0"/>
              <a:cs typeface="Sabon Next LT" panose="02000500000000000000" pitchFamily="2" charset="0"/>
            </a:endParaRPr>
          </a:p>
        </p:txBody>
      </p:sp>
      <p:sp>
        <p:nvSpPr>
          <p:cNvPr id="4" name="Slide Number Placeholder 3"/>
          <p:cNvSpPr>
            <a:spLocks noGrp="1"/>
          </p:cNvSpPr>
          <p:nvPr>
            <p:ph type="sldNum" sz="quarter" idx="5"/>
          </p:nvPr>
        </p:nvSpPr>
        <p:spPr/>
        <p:txBody>
          <a:bodyPr/>
          <a:lstStyle/>
          <a:p>
            <a:fld id="{068FFB67-3AA4-5E44-B0D9-F3F090AD3943}" type="slidenum">
              <a:rPr lang="en-US" smtClean="0"/>
              <a:t>12</a:t>
            </a:fld>
            <a:endParaRPr lang="en-US"/>
          </a:p>
        </p:txBody>
      </p:sp>
    </p:spTree>
    <p:extLst>
      <p:ext uri="{BB962C8B-B14F-4D97-AF65-F5344CB8AC3E}">
        <p14:creationId xmlns:p14="http://schemas.microsoft.com/office/powerpoint/2010/main" val="4239770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Arial" panose="020B0604020202020204" pitchFamily="34" charset="0"/>
              <a:buChar char="•"/>
            </a:pPr>
            <a:endParaRPr lang="en-IN" dirty="0">
              <a:solidFill>
                <a:schemeClr val="tx1"/>
              </a:solidFill>
              <a:latin typeface="Sabon Next LT" panose="02000500000000000000" pitchFamily="2" charset="0"/>
              <a:cs typeface="Sabon Next LT" panose="02000500000000000000" pitchFamily="2" charset="0"/>
            </a:endParaRPr>
          </a:p>
        </p:txBody>
      </p:sp>
      <p:sp>
        <p:nvSpPr>
          <p:cNvPr id="4" name="Slide Number Placeholder 3"/>
          <p:cNvSpPr>
            <a:spLocks noGrp="1"/>
          </p:cNvSpPr>
          <p:nvPr>
            <p:ph type="sldNum" sz="quarter" idx="5"/>
          </p:nvPr>
        </p:nvSpPr>
        <p:spPr/>
        <p:txBody>
          <a:bodyPr/>
          <a:lstStyle/>
          <a:p>
            <a:fld id="{068FFB67-3AA4-5E44-B0D9-F3F090AD3943}" type="slidenum">
              <a:rPr lang="en-US" smtClean="0"/>
              <a:t>13</a:t>
            </a:fld>
            <a:endParaRPr lang="en-US"/>
          </a:p>
        </p:txBody>
      </p:sp>
    </p:spTree>
    <p:extLst>
      <p:ext uri="{BB962C8B-B14F-4D97-AF65-F5344CB8AC3E}">
        <p14:creationId xmlns:p14="http://schemas.microsoft.com/office/powerpoint/2010/main" val="4187208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6239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11222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064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4056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35363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7580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79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80178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7093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5610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2/27/2023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12512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2/27/2023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40633084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DC043-EBF7-5F4F-A817-945A99B05B8E}"/>
              </a:ext>
            </a:extLst>
          </p:cNvPr>
          <p:cNvSpPr>
            <a:spLocks noGrp="1"/>
          </p:cNvSpPr>
          <p:nvPr>
            <p:ph type="ctrTitle"/>
          </p:nvPr>
        </p:nvSpPr>
        <p:spPr>
          <a:xfrm>
            <a:off x="3779482" y="607033"/>
            <a:ext cx="4110229" cy="3107178"/>
          </a:xfrm>
        </p:spPr>
        <p:txBody>
          <a:bodyPr anchor="t">
            <a:noAutofit/>
          </a:bodyPr>
          <a:lstStyle/>
          <a:p>
            <a:pPr algn="l">
              <a:lnSpc>
                <a:spcPct val="100000"/>
              </a:lnSpc>
            </a:pPr>
            <a:r>
              <a:rPr lang="en-IN" sz="2700" dirty="0">
                <a:solidFill>
                  <a:schemeClr val="tx1"/>
                </a:solidFill>
                <a:latin typeface="Sabon Next LT" panose="02000500000000000000" pitchFamily="2" charset="0"/>
                <a:cs typeface="Sabon Next LT" panose="02000500000000000000" pitchFamily="2" charset="0"/>
              </a:rPr>
              <a:t>TESTING THE WATERS: USING COLLECTIVE REAL OPTIONS TO MANAGE THE SOCIAL DILEMMA OF STRATEGIC ALLIANCES</a:t>
            </a:r>
            <a:endParaRPr lang="en-US" sz="2700" dirty="0">
              <a:solidFill>
                <a:schemeClr val="tx1"/>
              </a:solidFill>
              <a:latin typeface="Sabon Next LT" panose="02000500000000000000" pitchFamily="2" charset="0"/>
              <a:cs typeface="Sabon Next LT" panose="02000500000000000000" pitchFamily="2" charset="0"/>
            </a:endParaRPr>
          </a:p>
        </p:txBody>
      </p:sp>
      <p:sp>
        <p:nvSpPr>
          <p:cNvPr id="3" name="Subtitle 2">
            <a:extLst>
              <a:ext uri="{FF2B5EF4-FFF2-40B4-BE49-F238E27FC236}">
                <a16:creationId xmlns:a16="http://schemas.microsoft.com/office/drawing/2014/main" id="{FE7C1CF8-EC68-1048-9849-443B42EF2726}"/>
              </a:ext>
            </a:extLst>
          </p:cNvPr>
          <p:cNvSpPr>
            <a:spLocks noGrp="1"/>
          </p:cNvSpPr>
          <p:nvPr>
            <p:ph type="subTitle" idx="1"/>
          </p:nvPr>
        </p:nvSpPr>
        <p:spPr>
          <a:xfrm>
            <a:off x="577584" y="6456563"/>
            <a:ext cx="7491995" cy="364209"/>
          </a:xfrm>
        </p:spPr>
        <p:txBody>
          <a:bodyPr>
            <a:normAutofit/>
          </a:bodyPr>
          <a:lstStyle/>
          <a:p>
            <a:pPr algn="l"/>
            <a:r>
              <a:rPr lang="en-US" sz="1600" dirty="0">
                <a:solidFill>
                  <a:schemeClr val="tx1">
                    <a:alpha val="60000"/>
                  </a:schemeClr>
                </a:solidFill>
                <a:latin typeface="Sabon Next LT" panose="02000500000000000000" pitchFamily="2" charset="0"/>
                <a:cs typeface="Sabon Next LT" panose="02000500000000000000" pitchFamily="2" charset="0"/>
              </a:rPr>
              <a:t>Prepared by Deepika Chhillar, Spring 2021; Revised by Bryn Choi, Spring 2023</a:t>
            </a:r>
          </a:p>
        </p:txBody>
      </p:sp>
      <p:pic>
        <p:nvPicPr>
          <p:cNvPr id="4" name="Picture 3" descr="Large skydiving group mid-air">
            <a:extLst>
              <a:ext uri="{FF2B5EF4-FFF2-40B4-BE49-F238E27FC236}">
                <a16:creationId xmlns:a16="http://schemas.microsoft.com/office/drawing/2014/main" id="{4C7D5085-9244-46CD-BD75-7FF6664A120B}"/>
              </a:ext>
            </a:extLst>
          </p:cNvPr>
          <p:cNvPicPr>
            <a:picLocks noChangeAspect="1"/>
          </p:cNvPicPr>
          <p:nvPr/>
        </p:nvPicPr>
        <p:blipFill rotWithShape="1">
          <a:blip r:embed="rId3">
            <a:alphaModFix/>
          </a:blip>
          <a:srcRect l="30656" r="29488"/>
          <a:stretch/>
        </p:blipFill>
        <p:spPr>
          <a:xfrm>
            <a:off x="8069579" y="10"/>
            <a:ext cx="4110228" cy="6857989"/>
          </a:xfrm>
          <a:prstGeom prst="rect">
            <a:avLst/>
          </a:prstGeom>
        </p:spPr>
      </p:pic>
      <p:sp>
        <p:nvSpPr>
          <p:cNvPr id="6" name="Subtitle 2">
            <a:extLst>
              <a:ext uri="{FF2B5EF4-FFF2-40B4-BE49-F238E27FC236}">
                <a16:creationId xmlns:a16="http://schemas.microsoft.com/office/drawing/2014/main" id="{93C99074-BC6B-3741-BA47-DF304EF51D94}"/>
              </a:ext>
            </a:extLst>
          </p:cNvPr>
          <p:cNvSpPr txBox="1">
            <a:spLocks/>
          </p:cNvSpPr>
          <p:nvPr/>
        </p:nvSpPr>
        <p:spPr>
          <a:xfrm>
            <a:off x="577585" y="1238321"/>
            <a:ext cx="3086365" cy="2058186"/>
          </a:xfrm>
          <a:prstGeom prst="rect">
            <a:avLst/>
          </a:prstGeom>
        </p:spPr>
        <p:txBody>
          <a:bodyPr vert="horz" lIns="91440" tIns="45720" rIns="91440" bIns="45720" rtlCol="0" anchor="ctr">
            <a:normAutofit/>
          </a:bodyPr>
          <a:lstStyle>
            <a:lvl1pPr marL="0" indent="0" algn="ctr"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None/>
              <a:defRPr sz="2400" kern="1200">
                <a:solidFill>
                  <a:schemeClr val="tx2">
                    <a:alpha val="70000"/>
                  </a:schemeClr>
                </a:solidFill>
                <a:latin typeface="+mn-lt"/>
                <a:ea typeface="+mn-ea"/>
                <a:cs typeface="+mn-cs"/>
              </a:defRPr>
            </a:lvl1pPr>
            <a:lvl2pPr marL="457200" indent="0" algn="ctr"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None/>
              <a:defRPr sz="2000" kern="1200">
                <a:solidFill>
                  <a:schemeClr val="tx2">
                    <a:alpha val="70000"/>
                  </a:schemeClr>
                </a:solidFill>
                <a:latin typeface="+mn-lt"/>
                <a:ea typeface="+mn-ea"/>
                <a:cs typeface="+mn-cs"/>
              </a:defRPr>
            </a:lvl2pPr>
            <a:lvl3pPr marL="914400" indent="0" algn="ctr"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None/>
              <a:defRPr sz="1800" kern="1200">
                <a:solidFill>
                  <a:schemeClr val="tx2">
                    <a:alpha val="70000"/>
                  </a:schemeClr>
                </a:solidFill>
                <a:latin typeface="+mn-lt"/>
                <a:ea typeface="+mn-ea"/>
                <a:cs typeface="+mn-cs"/>
              </a:defRPr>
            </a:lvl3pPr>
            <a:lvl4pPr marL="1371600" indent="0" algn="ctr"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None/>
              <a:defRPr sz="1600" kern="1200">
                <a:solidFill>
                  <a:schemeClr val="tx2">
                    <a:alpha val="70000"/>
                  </a:schemeClr>
                </a:solidFill>
                <a:latin typeface="+mn-lt"/>
                <a:ea typeface="+mn-ea"/>
                <a:cs typeface="+mn-cs"/>
              </a:defRPr>
            </a:lvl4pPr>
            <a:lvl5pPr marL="1828800" indent="0" algn="ctr"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None/>
              <a:defRPr sz="1600" kern="1200">
                <a:solidFill>
                  <a:schemeClr val="tx2">
                    <a:alpha val="7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pPr>
            <a:r>
              <a:rPr lang="en-US" sz="2000" dirty="0">
                <a:solidFill>
                  <a:schemeClr val="tx1">
                    <a:alpha val="60000"/>
                  </a:schemeClr>
                </a:solidFill>
                <a:latin typeface="Sabon Next LT" panose="02000500000000000000" pitchFamily="2" charset="0"/>
                <a:cs typeface="Sabon Next LT" panose="02000500000000000000" pitchFamily="2" charset="0"/>
              </a:rPr>
              <a:t>MATTHEW W. MCCARTER </a:t>
            </a:r>
          </a:p>
          <a:p>
            <a:pPr algn="r">
              <a:lnSpc>
                <a:spcPct val="100000"/>
              </a:lnSpc>
            </a:pPr>
            <a:r>
              <a:rPr lang="en-US" sz="2000" dirty="0">
                <a:solidFill>
                  <a:schemeClr val="tx1">
                    <a:alpha val="60000"/>
                  </a:schemeClr>
                </a:solidFill>
                <a:latin typeface="Sabon Next LT" panose="02000500000000000000" pitchFamily="2" charset="0"/>
                <a:cs typeface="Sabon Next LT" panose="02000500000000000000" pitchFamily="2" charset="0"/>
              </a:rPr>
              <a:t>JOSEPH T. MAHONEY</a:t>
            </a:r>
          </a:p>
          <a:p>
            <a:pPr algn="r">
              <a:lnSpc>
                <a:spcPct val="100000"/>
              </a:lnSpc>
            </a:pPr>
            <a:r>
              <a:rPr lang="en-US" sz="2000" dirty="0">
                <a:solidFill>
                  <a:schemeClr val="tx1">
                    <a:alpha val="60000"/>
                  </a:schemeClr>
                </a:solidFill>
                <a:latin typeface="Sabon Next LT" panose="02000500000000000000" pitchFamily="2" charset="0"/>
                <a:cs typeface="Sabon Next LT" panose="02000500000000000000" pitchFamily="2" charset="0"/>
              </a:rPr>
              <a:t>GREGORY B. NORTHCRAFT</a:t>
            </a:r>
          </a:p>
        </p:txBody>
      </p:sp>
      <p:pic>
        <p:nvPicPr>
          <p:cNvPr id="1026" name="Picture 2" descr="McCarter, Matthew | University of Texas System">
            <a:extLst>
              <a:ext uri="{FF2B5EF4-FFF2-40B4-BE49-F238E27FC236}">
                <a16:creationId xmlns:a16="http://schemas.microsoft.com/office/drawing/2014/main" id="{50A60742-3415-0243-8D57-34828CCA81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235" y="3359150"/>
            <a:ext cx="2061888" cy="20879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oseph Mahoney | Gies College of Business | U of I">
            <a:extLst>
              <a:ext uri="{FF2B5EF4-FFF2-40B4-BE49-F238E27FC236}">
                <a16:creationId xmlns:a16="http://schemas.microsoft.com/office/drawing/2014/main" id="{DE72FBFA-412A-BE46-8E2D-BEE442FA4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4909" y="3365500"/>
            <a:ext cx="1919393" cy="210279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NAS Team » NAS : NAS">
            <a:extLst>
              <a:ext uri="{FF2B5EF4-FFF2-40B4-BE49-F238E27FC236}">
                <a16:creationId xmlns:a16="http://schemas.microsoft.com/office/drawing/2014/main" id="{D58884D9-1471-B24E-BD38-CF2E54DDAB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7937" y="3357045"/>
            <a:ext cx="2061888" cy="210279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5D937CC-62B7-484C-BB6D-505A7E398F5A}"/>
              </a:ext>
            </a:extLst>
          </p:cNvPr>
          <p:cNvSpPr/>
          <p:nvPr/>
        </p:nvSpPr>
        <p:spPr>
          <a:xfrm>
            <a:off x="698235" y="5710440"/>
            <a:ext cx="4987263" cy="430887"/>
          </a:xfrm>
          <a:prstGeom prst="rect">
            <a:avLst/>
          </a:prstGeom>
        </p:spPr>
        <p:txBody>
          <a:bodyPr wrap="none">
            <a:spAutoFit/>
          </a:bodyPr>
          <a:lstStyle/>
          <a:p>
            <a:r>
              <a:rPr lang="en-US" sz="2200" dirty="0">
                <a:solidFill>
                  <a:schemeClr val="tx1">
                    <a:alpha val="60000"/>
                  </a:schemeClr>
                </a:solidFill>
                <a:latin typeface="Sabon Next LT" panose="02000500000000000000" pitchFamily="2" charset="0"/>
                <a:cs typeface="Sabon Next LT" panose="02000500000000000000" pitchFamily="2" charset="0"/>
              </a:rPr>
              <a:t>Academy of Management Review (2011)</a:t>
            </a:r>
          </a:p>
        </p:txBody>
      </p:sp>
    </p:spTree>
    <p:extLst>
      <p:ext uri="{BB962C8B-B14F-4D97-AF65-F5344CB8AC3E}">
        <p14:creationId xmlns:p14="http://schemas.microsoft.com/office/powerpoint/2010/main" val="2547313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9DB5DE5-35D6-A746-A9A8-99927ECEA97C}"/>
              </a:ext>
            </a:extLst>
          </p:cNvPr>
          <p:cNvSpPr txBox="1"/>
          <p:nvPr/>
        </p:nvSpPr>
        <p:spPr>
          <a:xfrm>
            <a:off x="266698" y="108857"/>
            <a:ext cx="11838216" cy="2318657"/>
          </a:xfrm>
          <a:prstGeom prst="rect">
            <a:avLst/>
          </a:prstGeom>
        </p:spPr>
        <p:txBody>
          <a:bodyPr vert="horz" lIns="91440" tIns="45720" rIns="91440" bIns="45720" rtlCol="0">
            <a:normAutofit/>
          </a:bodyPr>
          <a:lstStyle/>
          <a:p>
            <a:pPr>
              <a:spcAft>
                <a:spcPts val="600"/>
              </a:spcAft>
              <a:buClr>
                <a:schemeClr val="tx2">
                  <a:lumMod val="10000"/>
                  <a:lumOff val="90000"/>
                </a:schemeClr>
              </a:buClr>
              <a:buSzPct val="80000"/>
            </a:pPr>
            <a:r>
              <a:rPr lang="en-US" sz="1600" dirty="0">
                <a:latin typeface="Sabon Next LT" panose="02000500000000000000" pitchFamily="2" charset="0"/>
                <a:cs typeface="Sabon Next LT" panose="02000500000000000000" pitchFamily="2" charset="0"/>
              </a:rPr>
              <a:t>CORE LOGIC </a:t>
            </a:r>
          </a:p>
          <a:p>
            <a:pPr>
              <a:spcAft>
                <a:spcPts val="600"/>
              </a:spcAft>
              <a:buClr>
                <a:schemeClr val="tx2">
                  <a:lumMod val="10000"/>
                  <a:lumOff val="90000"/>
                </a:schemeClr>
              </a:buClr>
              <a:buSzPct val="80000"/>
            </a:pPr>
            <a:r>
              <a:rPr lang="en-US" sz="1600" dirty="0">
                <a:latin typeface="Sabon Next LT" panose="02000500000000000000" pitchFamily="2" charset="0"/>
                <a:cs typeface="Sabon Next LT" panose="02000500000000000000" pitchFamily="2" charset="0"/>
              </a:rPr>
              <a:t>(1) Large-scale alliance cooperation represents a social dilemma requiring trust.</a:t>
            </a:r>
          </a:p>
          <a:p>
            <a:pPr>
              <a:spcAft>
                <a:spcPts val="600"/>
              </a:spcAft>
              <a:buClr>
                <a:schemeClr val="tx2">
                  <a:lumMod val="10000"/>
                  <a:lumOff val="90000"/>
                </a:schemeClr>
              </a:buClr>
              <a:buSzPct val="80000"/>
            </a:pPr>
            <a:r>
              <a:rPr lang="en-US" sz="1600" dirty="0">
                <a:latin typeface="Sabon Next LT" panose="02000500000000000000" pitchFamily="2" charset="0"/>
                <a:cs typeface="Sabon Next LT" panose="02000500000000000000" pitchFamily="2" charset="0"/>
              </a:rPr>
              <a:t>(2) Collective real options offer alliance partners the opportunity to achieve relational small wins that increase trust.</a:t>
            </a:r>
          </a:p>
          <a:p>
            <a:pPr>
              <a:spcAft>
                <a:spcPts val="600"/>
              </a:spcAft>
              <a:buClr>
                <a:schemeClr val="tx2">
                  <a:lumMod val="10000"/>
                  <a:lumOff val="90000"/>
                </a:schemeClr>
              </a:buClr>
              <a:buSzPct val="80000"/>
            </a:pPr>
            <a:r>
              <a:rPr lang="en-US" sz="1600" dirty="0">
                <a:latin typeface="Sabon Next LT" panose="02000500000000000000" pitchFamily="2" charset="0"/>
                <a:cs typeface="Sabon Next LT" panose="02000500000000000000" pitchFamily="2" charset="0"/>
              </a:rPr>
              <a:t>(3) Increased </a:t>
            </a:r>
            <a:r>
              <a:rPr lang="en-US" sz="1600" b="1" dirty="0">
                <a:latin typeface="Sabon Next LT" panose="02000500000000000000" pitchFamily="2" charset="0"/>
                <a:cs typeface="Sabon Next LT" panose="02000500000000000000" pitchFamily="2" charset="0"/>
              </a:rPr>
              <a:t>trust</a:t>
            </a:r>
            <a:r>
              <a:rPr lang="en-US" sz="1600" dirty="0">
                <a:latin typeface="Sabon Next LT" panose="02000500000000000000" pitchFamily="2" charset="0"/>
                <a:cs typeface="Sabon Next LT" panose="02000500000000000000" pitchFamily="2" charset="0"/>
              </a:rPr>
              <a:t> decreases the perceived </a:t>
            </a:r>
            <a:r>
              <a:rPr lang="en-US" sz="1600" b="1" dirty="0">
                <a:latin typeface="Sabon Next LT" panose="02000500000000000000" pitchFamily="2" charset="0"/>
                <a:cs typeface="Sabon Next LT" panose="02000500000000000000" pitchFamily="2" charset="0"/>
              </a:rPr>
              <a:t>vulnerability</a:t>
            </a:r>
            <a:r>
              <a:rPr lang="en-US" sz="1600" dirty="0">
                <a:latin typeface="Sabon Next LT" panose="02000500000000000000" pitchFamily="2" charset="0"/>
                <a:cs typeface="Sabon Next LT" panose="02000500000000000000" pitchFamily="2" charset="0"/>
              </a:rPr>
              <a:t> among alliance partners and, thus, fuels larger-scale alliance cooperation.</a:t>
            </a:r>
          </a:p>
          <a:p>
            <a:pPr>
              <a:spcAft>
                <a:spcPts val="600"/>
              </a:spcAft>
              <a:buClr>
                <a:schemeClr val="tx2">
                  <a:lumMod val="10000"/>
                  <a:lumOff val="90000"/>
                </a:schemeClr>
              </a:buClr>
              <a:buSzPct val="80000"/>
            </a:pPr>
            <a:r>
              <a:rPr lang="en-US" sz="1600" dirty="0">
                <a:latin typeface="Sabon Next LT" panose="02000500000000000000" pitchFamily="2" charset="0"/>
                <a:cs typeface="Sabon Next LT" panose="02000500000000000000" pitchFamily="2" charset="0"/>
              </a:rPr>
              <a:t>(4) </a:t>
            </a:r>
            <a:r>
              <a:rPr lang="en-US" sz="1600" b="1" dirty="0">
                <a:latin typeface="Sabon Next LT" panose="02000500000000000000" pitchFamily="2" charset="0"/>
                <a:cs typeface="Sabon Next LT" panose="02000500000000000000" pitchFamily="2" charset="0"/>
              </a:rPr>
              <a:t>Exposure </a:t>
            </a:r>
            <a:r>
              <a:rPr lang="en-US" sz="1600" i="1" dirty="0">
                <a:latin typeface="Sabon Next LT" panose="02000500000000000000" pitchFamily="2" charset="0"/>
                <a:cs typeface="Sabon Next LT" panose="02000500000000000000" pitchFamily="2" charset="0"/>
              </a:rPr>
              <a:t>(amount of resources put at risk by alliance partners to acquire the collective real option)</a:t>
            </a:r>
            <a:r>
              <a:rPr lang="en-US" sz="1600" dirty="0">
                <a:latin typeface="Sabon Next LT" panose="02000500000000000000" pitchFamily="2" charset="0"/>
                <a:cs typeface="Sabon Next LT" panose="02000500000000000000" pitchFamily="2" charset="0"/>
              </a:rPr>
              <a:t> moderates the effect of a relational small win on trust development.</a:t>
            </a:r>
          </a:p>
          <a:p>
            <a:pPr>
              <a:spcAft>
                <a:spcPts val="600"/>
              </a:spcAft>
              <a:buClr>
                <a:schemeClr val="tx2">
                  <a:lumMod val="10000"/>
                  <a:lumOff val="90000"/>
                </a:schemeClr>
              </a:buClr>
              <a:buSzPct val="80000"/>
            </a:pPr>
            <a:r>
              <a:rPr lang="en-IN" sz="1600" dirty="0">
                <a:latin typeface="Sabon Next LT" panose="02000500000000000000" pitchFamily="2" charset="0"/>
                <a:cs typeface="Sabon Next LT" panose="02000500000000000000" pitchFamily="2" charset="0"/>
              </a:rPr>
              <a:t>(5) The </a:t>
            </a:r>
            <a:r>
              <a:rPr lang="en-IN" sz="1600" b="1" dirty="0">
                <a:latin typeface="Sabon Next LT" panose="02000500000000000000" pitchFamily="2" charset="0"/>
                <a:cs typeface="Sabon Next LT" panose="02000500000000000000" pitchFamily="2" charset="0"/>
              </a:rPr>
              <a:t>reputation</a:t>
            </a:r>
            <a:r>
              <a:rPr lang="en-IN" sz="1600" dirty="0">
                <a:latin typeface="Sabon Next LT" panose="02000500000000000000" pitchFamily="2" charset="0"/>
                <a:cs typeface="Sabon Next LT" panose="02000500000000000000" pitchFamily="2" charset="0"/>
              </a:rPr>
              <a:t>s of alliance partners also play an important role in the impact of collective real options.</a:t>
            </a:r>
          </a:p>
          <a:p>
            <a:pPr indent="-228600">
              <a:spcAft>
                <a:spcPts val="600"/>
              </a:spcAft>
              <a:buClr>
                <a:schemeClr val="tx2">
                  <a:lumMod val="10000"/>
                  <a:lumOff val="90000"/>
                </a:schemeClr>
              </a:buClr>
              <a:buSzPct val="80000"/>
              <a:buFont typeface="Wingdings" panose="05000000000000000000" pitchFamily="2" charset="2"/>
              <a:buChar char="§"/>
            </a:pPr>
            <a:endParaRPr lang="en-US" sz="1200" dirty="0">
              <a:latin typeface="Sabon Next LT" panose="02000500000000000000" pitchFamily="2" charset="0"/>
              <a:cs typeface="Sabon Next LT" panose="02000500000000000000" pitchFamily="2" charset="0"/>
            </a:endParaRPr>
          </a:p>
          <a:p>
            <a:pPr indent="-228600">
              <a:spcAft>
                <a:spcPts val="600"/>
              </a:spcAft>
              <a:buClr>
                <a:schemeClr val="tx2">
                  <a:lumMod val="10000"/>
                  <a:lumOff val="90000"/>
                </a:schemeClr>
              </a:buClr>
              <a:buSzPct val="80000"/>
              <a:buFont typeface="Wingdings" panose="05000000000000000000" pitchFamily="2" charset="2"/>
              <a:buChar char="§"/>
            </a:pPr>
            <a:endParaRPr lang="en-US" sz="1200" dirty="0">
              <a:solidFill>
                <a:schemeClr val="tx2">
                  <a:alpha val="60000"/>
                </a:schemeClr>
              </a:solidFill>
              <a:latin typeface="Sabon Next LT" panose="02000500000000000000" pitchFamily="2" charset="0"/>
              <a:cs typeface="Sabon Next LT" panose="02000500000000000000" pitchFamily="2" charset="0"/>
            </a:endParaRPr>
          </a:p>
        </p:txBody>
      </p:sp>
      <p:pic>
        <p:nvPicPr>
          <p:cNvPr id="7" name="Content Placeholder 6" descr="Diagram&#10;&#10;Description automatically generated">
            <a:extLst>
              <a:ext uri="{FF2B5EF4-FFF2-40B4-BE49-F238E27FC236}">
                <a16:creationId xmlns:a16="http://schemas.microsoft.com/office/drawing/2014/main" id="{0C92C8A5-6688-F646-A9FE-53EE9F014CDE}"/>
              </a:ext>
            </a:extLst>
          </p:cNvPr>
          <p:cNvPicPr>
            <a:picLocks noGrp="1" noChangeAspect="1"/>
          </p:cNvPicPr>
          <p:nvPr>
            <p:ph idx="1"/>
          </p:nvPr>
        </p:nvPicPr>
        <p:blipFill rotWithShape="1">
          <a:blip r:embed="rId3">
            <a:alphaModFix amt="90000"/>
          </a:blip>
          <a:srcRect t="3393"/>
          <a:stretch/>
        </p:blipFill>
        <p:spPr>
          <a:xfrm>
            <a:off x="1012370" y="2637821"/>
            <a:ext cx="6680215" cy="3194510"/>
          </a:xfrm>
          <a:prstGeom prst="rect">
            <a:avLst/>
          </a:prstGeom>
        </p:spPr>
      </p:pic>
      <p:sp>
        <p:nvSpPr>
          <p:cNvPr id="2" name="TextBox 1">
            <a:extLst>
              <a:ext uri="{FF2B5EF4-FFF2-40B4-BE49-F238E27FC236}">
                <a16:creationId xmlns:a16="http://schemas.microsoft.com/office/drawing/2014/main" id="{63570FA9-598B-E641-878B-733BC5B05198}"/>
              </a:ext>
            </a:extLst>
          </p:cNvPr>
          <p:cNvSpPr txBox="1"/>
          <p:nvPr/>
        </p:nvSpPr>
        <p:spPr>
          <a:xfrm>
            <a:off x="5739965" y="4907893"/>
            <a:ext cx="6324600" cy="1477328"/>
          </a:xfrm>
          <a:prstGeom prst="rect">
            <a:avLst/>
          </a:prstGeom>
          <a:noFill/>
          <a:ln>
            <a:solidFill>
              <a:srgbClr val="00B050"/>
            </a:solidFill>
          </a:ln>
        </p:spPr>
        <p:txBody>
          <a:bodyPr wrap="square" rtlCol="0">
            <a:spAutoFit/>
          </a:bodyPr>
          <a:lstStyle/>
          <a:p>
            <a:r>
              <a:rPr lang="en-IN" dirty="0">
                <a:latin typeface="Sabon Next LT" panose="02000500000000000000" pitchFamily="2" charset="0"/>
                <a:cs typeface="Sabon Next LT" panose="02000500000000000000" pitchFamily="2" charset="0"/>
              </a:rPr>
              <a:t>Proposition 1: Alliances that </a:t>
            </a:r>
            <a:r>
              <a:rPr lang="en-IN" b="1" dirty="0">
                <a:latin typeface="Sabon Next LT" panose="02000500000000000000" pitchFamily="2" charset="0"/>
                <a:cs typeface="Sabon Next LT" panose="02000500000000000000" pitchFamily="2" charset="0"/>
              </a:rPr>
              <a:t>experience the relational small wins</a:t>
            </a:r>
            <a:r>
              <a:rPr lang="en-IN" dirty="0">
                <a:latin typeface="Sabon Next LT" panose="02000500000000000000" pitchFamily="2" charset="0"/>
                <a:cs typeface="Sabon Next LT" panose="02000500000000000000" pitchFamily="2" charset="0"/>
              </a:rPr>
              <a:t> of mutual cooperation </a:t>
            </a:r>
            <a:r>
              <a:rPr lang="en-IN" i="1" dirty="0">
                <a:latin typeface="Sabon Next LT" panose="02000500000000000000" pitchFamily="2" charset="0"/>
                <a:cs typeface="Sabon Next LT" panose="02000500000000000000" pitchFamily="2" charset="0"/>
              </a:rPr>
              <a:t>by successfully acquiring collective real options </a:t>
            </a:r>
            <a:r>
              <a:rPr lang="en-IN" dirty="0">
                <a:latin typeface="Sabon Next LT" panose="02000500000000000000" pitchFamily="2" charset="0"/>
                <a:cs typeface="Sabon Next LT" panose="02000500000000000000" pitchFamily="2" charset="0"/>
              </a:rPr>
              <a:t>will </a:t>
            </a:r>
            <a:r>
              <a:rPr lang="en-IN" b="1" i="1" dirty="0">
                <a:latin typeface="Sabon Next LT" panose="02000500000000000000" pitchFamily="2" charset="0"/>
                <a:cs typeface="Sabon Next LT" panose="02000500000000000000" pitchFamily="2" charset="0"/>
              </a:rPr>
              <a:t>experience higher trust </a:t>
            </a:r>
            <a:r>
              <a:rPr lang="en-IN" dirty="0">
                <a:latin typeface="Sabon Next LT" panose="02000500000000000000" pitchFamily="2" charset="0"/>
                <a:cs typeface="Sabon Next LT" panose="02000500000000000000" pitchFamily="2" charset="0"/>
              </a:rPr>
              <a:t>compared to alliances that do not experience relational small wins of mutual cooperation by successfully acquiring collective real options.</a:t>
            </a:r>
          </a:p>
        </p:txBody>
      </p:sp>
      <p:sp>
        <p:nvSpPr>
          <p:cNvPr id="3" name="Rounded Rectangle 2">
            <a:extLst>
              <a:ext uri="{FF2B5EF4-FFF2-40B4-BE49-F238E27FC236}">
                <a16:creationId xmlns:a16="http://schemas.microsoft.com/office/drawing/2014/main" id="{B4A90B31-B487-0243-8115-0E44212512D0}"/>
              </a:ext>
            </a:extLst>
          </p:cNvPr>
          <p:cNvSpPr/>
          <p:nvPr/>
        </p:nvSpPr>
        <p:spPr>
          <a:xfrm>
            <a:off x="2599877" y="2528964"/>
            <a:ext cx="1752600" cy="228894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ED82D331-11B5-C644-80FF-F4DA67A2E6EA}"/>
              </a:ext>
            </a:extLst>
          </p:cNvPr>
          <p:cNvSpPr/>
          <p:nvPr/>
        </p:nvSpPr>
        <p:spPr>
          <a:xfrm>
            <a:off x="1012370" y="2536371"/>
            <a:ext cx="1765595" cy="226155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0D400151-9A87-B34C-AF63-3296435A17A8}"/>
              </a:ext>
            </a:extLst>
          </p:cNvPr>
          <p:cNvSpPr/>
          <p:nvPr/>
        </p:nvSpPr>
        <p:spPr>
          <a:xfrm>
            <a:off x="4169229" y="2536371"/>
            <a:ext cx="2188028" cy="226155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F7988FE-879D-734D-8E81-1D83F70ED2CB}"/>
              </a:ext>
            </a:extLst>
          </p:cNvPr>
          <p:cNvSpPr txBox="1"/>
          <p:nvPr/>
        </p:nvSpPr>
        <p:spPr>
          <a:xfrm>
            <a:off x="7492565" y="2343404"/>
            <a:ext cx="4604657" cy="3970318"/>
          </a:xfrm>
          <a:prstGeom prst="rect">
            <a:avLst/>
          </a:prstGeom>
          <a:noFill/>
          <a:ln>
            <a:solidFill>
              <a:srgbClr val="0070C0"/>
            </a:solidFill>
          </a:ln>
        </p:spPr>
        <p:txBody>
          <a:bodyPr wrap="square" rtlCol="0">
            <a:spAutoFit/>
          </a:bodyPr>
          <a:lstStyle/>
          <a:p>
            <a:r>
              <a:rPr lang="en-IN" dirty="0">
                <a:latin typeface="Sabon Next LT" panose="02000500000000000000" pitchFamily="2" charset="0"/>
                <a:cs typeface="Sabon Next LT" panose="02000500000000000000" pitchFamily="2" charset="0"/>
              </a:rPr>
              <a:t>Proposition 2a: As trust among alliance partners increases, perceived vulnerability experienced by those alliance partners decreases.</a:t>
            </a:r>
          </a:p>
          <a:p>
            <a:endParaRPr lang="en-IN" dirty="0">
              <a:latin typeface="Sabon Next LT" panose="02000500000000000000" pitchFamily="2" charset="0"/>
              <a:cs typeface="Sabon Next LT" panose="02000500000000000000" pitchFamily="2" charset="0"/>
            </a:endParaRPr>
          </a:p>
          <a:p>
            <a:r>
              <a:rPr lang="en-IN" dirty="0">
                <a:latin typeface="Sabon Next LT" panose="02000500000000000000" pitchFamily="2" charset="0"/>
                <a:cs typeface="Sabon Next LT" panose="02000500000000000000" pitchFamily="2" charset="0"/>
              </a:rPr>
              <a:t>Proposition 2b: Trust mediates the relationship between relational small wins and perceived vulnerability of alliance partners.</a:t>
            </a:r>
          </a:p>
          <a:p>
            <a:endParaRPr lang="en-IN" dirty="0">
              <a:latin typeface="Sabon Next LT" panose="02000500000000000000" pitchFamily="2" charset="0"/>
              <a:cs typeface="Sabon Next LT" panose="02000500000000000000" pitchFamily="2" charset="0"/>
            </a:endParaRPr>
          </a:p>
          <a:p>
            <a:r>
              <a:rPr lang="en-IN" dirty="0">
                <a:latin typeface="Sabon Next LT" panose="02000500000000000000" pitchFamily="2" charset="0"/>
                <a:cs typeface="Sabon Next LT" panose="02000500000000000000" pitchFamily="2" charset="0"/>
              </a:rPr>
              <a:t>Proposition 3: An alliance partner will</a:t>
            </a:r>
          </a:p>
          <a:p>
            <a:r>
              <a:rPr lang="en-IN" dirty="0">
                <a:latin typeface="Sabon Next LT" panose="02000500000000000000" pitchFamily="2" charset="0"/>
                <a:cs typeface="Sabon Next LT" panose="02000500000000000000" pitchFamily="2" charset="0"/>
              </a:rPr>
              <a:t>be less likely to contribute toward the alliance’s initiatives when perceived vulnerability is higher.</a:t>
            </a:r>
          </a:p>
        </p:txBody>
      </p:sp>
      <p:sp>
        <p:nvSpPr>
          <p:cNvPr id="13" name="Rounded Rectangle 12">
            <a:extLst>
              <a:ext uri="{FF2B5EF4-FFF2-40B4-BE49-F238E27FC236}">
                <a16:creationId xmlns:a16="http://schemas.microsoft.com/office/drawing/2014/main" id="{5C07B546-6270-7042-9E8D-FB76D7015F24}"/>
              </a:ext>
            </a:extLst>
          </p:cNvPr>
          <p:cNvSpPr/>
          <p:nvPr/>
        </p:nvSpPr>
        <p:spPr>
          <a:xfrm>
            <a:off x="1234057" y="4926765"/>
            <a:ext cx="2319225" cy="287491"/>
          </a:xfrm>
          <a:prstGeom prst="roundRect">
            <a:avLst/>
          </a:prstGeom>
          <a:noFill/>
          <a:ln>
            <a:solidFill>
              <a:srgbClr val="FF7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BA84124-F324-0E4A-B59A-F342AF9E4780}"/>
              </a:ext>
            </a:extLst>
          </p:cNvPr>
          <p:cNvSpPr/>
          <p:nvPr/>
        </p:nvSpPr>
        <p:spPr>
          <a:xfrm>
            <a:off x="7391401" y="3055824"/>
            <a:ext cx="4735285" cy="3693319"/>
          </a:xfrm>
          <a:prstGeom prst="rect">
            <a:avLst/>
          </a:prstGeom>
          <a:ln>
            <a:solidFill>
              <a:srgbClr val="FF7E79"/>
            </a:solidFill>
          </a:ln>
        </p:spPr>
        <p:txBody>
          <a:bodyPr wrap="square">
            <a:spAutoFit/>
          </a:bodyPr>
          <a:lstStyle/>
          <a:p>
            <a:r>
              <a:rPr lang="en-IN" dirty="0">
                <a:effectLst/>
                <a:latin typeface="Sabon Next LT" panose="02000500000000000000" pitchFamily="2" charset="0"/>
                <a:cs typeface="Sabon Next LT" panose="02000500000000000000" pitchFamily="2" charset="0"/>
              </a:rPr>
              <a:t>Proposition 4a: As exposure in acquiring the collective real option decreases, the likelihood of investment by alliance partners to realize a relational small win of mutual cooperation increases.</a:t>
            </a:r>
          </a:p>
          <a:p>
            <a:r>
              <a:rPr lang="en-IN" dirty="0">
                <a:effectLst/>
                <a:latin typeface="Sabon Next LT" panose="02000500000000000000" pitchFamily="2" charset="0"/>
                <a:cs typeface="Sabon Next LT" panose="02000500000000000000" pitchFamily="2" charset="0"/>
              </a:rPr>
              <a:t>Proposition 4b: Exposure in acquiring the collective real option will moderate the relationship between relational small wins and trust such that relational small wins of mutual cooperation will have a less beneficial effect on trust among alliance partners</a:t>
            </a:r>
          </a:p>
          <a:p>
            <a:r>
              <a:rPr lang="en-IN" dirty="0">
                <a:effectLst/>
                <a:latin typeface="Sabon Next LT" panose="02000500000000000000" pitchFamily="2" charset="0"/>
                <a:cs typeface="Sabon Next LT" panose="02000500000000000000" pitchFamily="2" charset="0"/>
              </a:rPr>
              <a:t>when exposure is low than when exposure is high.</a:t>
            </a:r>
          </a:p>
        </p:txBody>
      </p:sp>
      <p:sp>
        <p:nvSpPr>
          <p:cNvPr id="17" name="Rounded Rectangle 16">
            <a:extLst>
              <a:ext uri="{FF2B5EF4-FFF2-40B4-BE49-F238E27FC236}">
                <a16:creationId xmlns:a16="http://schemas.microsoft.com/office/drawing/2014/main" id="{2793F5CE-33DF-4246-AF70-F76A48AD471E}"/>
              </a:ext>
            </a:extLst>
          </p:cNvPr>
          <p:cNvSpPr/>
          <p:nvPr/>
        </p:nvSpPr>
        <p:spPr>
          <a:xfrm>
            <a:off x="1234058" y="5214256"/>
            <a:ext cx="2381418" cy="446315"/>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D847F47-8CCF-E546-879D-A24113DDA431}"/>
              </a:ext>
            </a:extLst>
          </p:cNvPr>
          <p:cNvSpPr/>
          <p:nvPr/>
        </p:nvSpPr>
        <p:spPr>
          <a:xfrm>
            <a:off x="7411648" y="2288975"/>
            <a:ext cx="4735285" cy="3970318"/>
          </a:xfrm>
          <a:prstGeom prst="rect">
            <a:avLst/>
          </a:prstGeom>
          <a:ln>
            <a:solidFill>
              <a:schemeClr val="accent6">
                <a:lumMod val="50000"/>
              </a:schemeClr>
            </a:solidFill>
          </a:ln>
        </p:spPr>
        <p:txBody>
          <a:bodyPr wrap="square">
            <a:spAutoFit/>
          </a:bodyPr>
          <a:lstStyle/>
          <a:p>
            <a:r>
              <a:rPr lang="en-IN" dirty="0">
                <a:latin typeface="Sabon Next LT" panose="02000500000000000000" pitchFamily="2" charset="0"/>
                <a:cs typeface="Sabon Next LT" panose="02000500000000000000" pitchFamily="2" charset="0"/>
              </a:rPr>
              <a:t>Proposition 5: The positive reputations of other alliance partners increase the likelihood of investment by alliance partners to realize a relational small win of mutual cooperation.</a:t>
            </a:r>
          </a:p>
          <a:p>
            <a:endParaRPr lang="en-IN" dirty="0">
              <a:latin typeface="Sabon Next LT" panose="02000500000000000000" pitchFamily="2" charset="0"/>
              <a:cs typeface="Sabon Next LT" panose="02000500000000000000" pitchFamily="2" charset="0"/>
            </a:endParaRPr>
          </a:p>
          <a:p>
            <a:r>
              <a:rPr lang="en-IN" dirty="0">
                <a:latin typeface="Sabon Next LT" panose="02000500000000000000" pitchFamily="2" charset="0"/>
                <a:cs typeface="Sabon Next LT" panose="02000500000000000000" pitchFamily="2" charset="0"/>
              </a:rPr>
              <a:t>Proposition 6: Achieving relational small wins will have more of an effect on trust among alliance partners when reputations are positive than when there is no reputation information.</a:t>
            </a:r>
          </a:p>
          <a:p>
            <a:endParaRPr lang="en-IN" dirty="0">
              <a:latin typeface="Sabon Next LT" panose="02000500000000000000" pitchFamily="2" charset="0"/>
              <a:cs typeface="Sabon Next LT" panose="02000500000000000000" pitchFamily="2" charset="0"/>
            </a:endParaRPr>
          </a:p>
          <a:p>
            <a:r>
              <a:rPr lang="en-IN" dirty="0">
                <a:latin typeface="Sabon Next LT" panose="02000500000000000000" pitchFamily="2" charset="0"/>
                <a:cs typeface="Sabon Next LT" panose="02000500000000000000" pitchFamily="2" charset="0"/>
              </a:rPr>
              <a:t>Proposition 7: Failure to achieve small wins will have less of an effect on trust among alliance partners when reputations are positive than when there is no reputation information.</a:t>
            </a:r>
          </a:p>
        </p:txBody>
      </p:sp>
    </p:spTree>
    <p:extLst>
      <p:ext uri="{BB962C8B-B14F-4D97-AF65-F5344CB8AC3E}">
        <p14:creationId xmlns:p14="http://schemas.microsoft.com/office/powerpoint/2010/main" val="244271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1" end="1"/>
                                            </p:txEl>
                                          </p:spTgt>
                                        </p:tgtEl>
                                      </p:cBhvr>
                                    </p:animEffec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5">
                                            <p:txEl>
                                              <p:pRg st="2" end="2"/>
                                            </p:txEl>
                                          </p:spTgt>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4" presetClass="exit" presetSubtype="10" fill="hold" grpId="1" nodeType="clickEffect">
                                  <p:stCondLst>
                                    <p:cond delay="0"/>
                                  </p:stCondLst>
                                  <p:childTnLst>
                                    <p:animEffect transition="out" filter="randombar(horizontal)">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31" dur="500"/>
                                        <p:tgtEl>
                                          <p:spTgt spid="5">
                                            <p:txEl>
                                              <p:pRg st="3" end="3"/>
                                            </p:txEl>
                                          </p:spTgt>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4" presetClass="exit" presetSubtype="10" fill="hold" grpId="1" nodeType="clickEffect">
                                  <p:stCondLst>
                                    <p:cond delay="0"/>
                                  </p:stCondLst>
                                  <p:childTnLst>
                                    <p:animEffect transition="out" filter="randombar(horizontal)">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 calcmode="lin" valueType="num">
                                      <p:cBhvr additive="base">
                                        <p:cTn id="45"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46" dur="500"/>
                                        <p:tgtEl>
                                          <p:spTgt spid="5">
                                            <p:txEl>
                                              <p:pRg st="4" end="4"/>
                                            </p:txEl>
                                          </p:spTgt>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4" presetClass="exit" presetSubtype="10" fill="hold" grpId="0" nodeType="clickEffect">
                                  <p:stCondLst>
                                    <p:cond delay="0"/>
                                  </p:stCondLst>
                                  <p:childTnLst>
                                    <p:animEffect transition="out" filter="randombar(horizontal)">
                                      <p:cBhvr>
                                        <p:cTn id="54" dur="500"/>
                                        <p:tgtEl>
                                          <p:spTgt spid="16"/>
                                        </p:tgtEl>
                                      </p:cBhvr>
                                    </p:animEffect>
                                    <p:set>
                                      <p:cBhvr>
                                        <p:cTn id="55" dur="1" fill="hold">
                                          <p:stCondLst>
                                            <p:cond delay="499"/>
                                          </p:stCondLst>
                                        </p:cTn>
                                        <p:tgtEl>
                                          <p:spTgt spid="1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nodeType="click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 calcmode="lin" valueType="num">
                                      <p:cBhvr additive="base">
                                        <p:cTn id="60"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61" dur="500"/>
                                        <p:tgtEl>
                                          <p:spTgt spid="5">
                                            <p:txEl>
                                              <p:pRg st="5" end="5"/>
                                            </p:txEl>
                                          </p:spTgt>
                                        </p:tgtEl>
                                      </p:cBhvr>
                                    </p:animEffect>
                                  </p:childTnLst>
                                </p:cTn>
                              </p:par>
                              <p:par>
                                <p:cTn id="62" presetID="1"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9" grpId="0" animBg="1"/>
      <p:bldP spid="10" grpId="0" animBg="1"/>
      <p:bldP spid="4" grpId="0" animBg="1"/>
      <p:bldP spid="4" grpId="1" animBg="1"/>
      <p:bldP spid="13" grpId="0" animBg="1"/>
      <p:bldP spid="16" grpId="0" animBg="1"/>
      <p:bldP spid="16" grpId="1" animBg="1"/>
      <p:bldP spid="17"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Contributions And Future Research</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565329"/>
            <a:ext cx="10515600" cy="4611635"/>
          </a:xfrm>
        </p:spPr>
        <p:txBody>
          <a:bodyPr>
            <a:normAutofit fontScale="85000" lnSpcReduction="10000"/>
          </a:bodyPr>
          <a:lstStyle/>
          <a:p>
            <a:pPr marL="225425" lvl="1" indent="-128588">
              <a:buNone/>
            </a:pPr>
            <a:r>
              <a:rPr lang="en-IN" b="1" dirty="0">
                <a:solidFill>
                  <a:schemeClr val="tx1"/>
                </a:solidFill>
                <a:latin typeface="Sabon Next LT" panose="02000500000000000000" pitchFamily="2" charset="0"/>
                <a:cs typeface="Sabon Next LT" panose="02000500000000000000" pitchFamily="2" charset="0"/>
              </a:rPr>
              <a:t>Theoretical Implications and Managerial Implications for:  </a:t>
            </a:r>
          </a:p>
          <a:p>
            <a:pPr lvl="1">
              <a:buClr>
                <a:schemeClr val="tx1"/>
              </a:buClr>
              <a:buFont typeface="Arial" panose="020B0604020202020204" pitchFamily="34" charset="0"/>
              <a:buChar char="•"/>
            </a:pPr>
            <a:r>
              <a:rPr lang="en-IN" dirty="0">
                <a:solidFill>
                  <a:schemeClr val="tx1"/>
                </a:solidFill>
                <a:latin typeface="Sabon Next LT" panose="02000500000000000000" pitchFamily="2" charset="0"/>
                <a:cs typeface="Sabon Next LT" panose="02000500000000000000" pitchFamily="2" charset="0"/>
              </a:rPr>
              <a:t>Real Options literature </a:t>
            </a:r>
          </a:p>
          <a:p>
            <a:pPr lvl="1">
              <a:buClr>
                <a:schemeClr val="tx1"/>
              </a:buClr>
              <a:buFont typeface="Arial" panose="020B0604020202020204" pitchFamily="34" charset="0"/>
              <a:buChar char="•"/>
            </a:pPr>
            <a:r>
              <a:rPr lang="en-IN" dirty="0">
                <a:solidFill>
                  <a:schemeClr val="tx1"/>
                </a:solidFill>
                <a:latin typeface="Sabon Next LT" panose="02000500000000000000" pitchFamily="2" charset="0"/>
                <a:cs typeface="Sabon Next LT" panose="02000500000000000000" pitchFamily="2" charset="0"/>
              </a:rPr>
              <a:t>Alliance governance</a:t>
            </a:r>
          </a:p>
          <a:p>
            <a:pPr lvl="1">
              <a:buClr>
                <a:schemeClr val="tx1"/>
              </a:buClr>
              <a:buFont typeface="Arial" panose="020B0604020202020204" pitchFamily="34" charset="0"/>
              <a:buChar char="•"/>
            </a:pPr>
            <a:r>
              <a:rPr lang="en-IN" sz="2500" dirty="0">
                <a:solidFill>
                  <a:schemeClr val="tx1"/>
                </a:solidFill>
                <a:latin typeface="Sabon Next LT" panose="02000500000000000000" pitchFamily="2" charset="0"/>
                <a:cs typeface="Sabon Next LT" panose="02000500000000000000" pitchFamily="2" charset="0"/>
              </a:rPr>
              <a:t>Co-operation in alliances</a:t>
            </a:r>
            <a:br>
              <a:rPr lang="en-IN" sz="2500" dirty="0">
                <a:solidFill>
                  <a:schemeClr val="tx1"/>
                </a:solidFill>
                <a:latin typeface="Sabon Next LT" panose="02000500000000000000" pitchFamily="2" charset="0"/>
                <a:cs typeface="Sabon Next LT" panose="02000500000000000000" pitchFamily="2" charset="0"/>
              </a:rPr>
            </a:br>
            <a:endParaRPr lang="en-IN" sz="2500" dirty="0">
              <a:solidFill>
                <a:schemeClr val="tx1"/>
              </a:solidFill>
              <a:latin typeface="Sabon Next LT" panose="02000500000000000000" pitchFamily="2" charset="0"/>
              <a:cs typeface="Sabon Next LT" panose="02000500000000000000" pitchFamily="2" charset="0"/>
            </a:endParaRPr>
          </a:p>
          <a:p>
            <a:pPr marL="457200" lvl="1" indent="-360363">
              <a:buNone/>
            </a:pPr>
            <a:r>
              <a:rPr lang="en-IN" sz="2800" b="1" dirty="0">
                <a:solidFill>
                  <a:schemeClr val="tx1"/>
                </a:solidFill>
                <a:latin typeface="Sabon Next LT" panose="02000500000000000000" pitchFamily="2" charset="0"/>
                <a:cs typeface="Sabon Next LT" panose="02000500000000000000" pitchFamily="2" charset="0"/>
              </a:rPr>
              <a:t>Future Research Directions</a:t>
            </a:r>
          </a:p>
          <a:p>
            <a:pPr lvl="1">
              <a:buClr>
                <a:schemeClr val="tx1"/>
              </a:buClr>
              <a:buFont typeface="Arial" panose="020B0604020202020204" pitchFamily="34" charset="0"/>
              <a:buChar char="•"/>
            </a:pPr>
            <a:r>
              <a:rPr lang="en-IN" sz="2500" dirty="0">
                <a:solidFill>
                  <a:schemeClr val="tx1"/>
                </a:solidFill>
                <a:latin typeface="Sabon Next LT" panose="02000500000000000000" pitchFamily="2" charset="0"/>
                <a:cs typeface="Sabon Next LT" panose="02000500000000000000" pitchFamily="2" charset="0"/>
              </a:rPr>
              <a:t>Role of alliance size (number of alliance partners)</a:t>
            </a:r>
          </a:p>
          <a:p>
            <a:pPr marL="763588" lvl="2" indent="0">
              <a:buClr>
                <a:schemeClr val="tx1"/>
              </a:buClr>
              <a:buNone/>
            </a:pPr>
            <a:r>
              <a:rPr lang="en-IN" sz="2300" dirty="0">
                <a:solidFill>
                  <a:srgbClr val="000000"/>
                </a:solidFill>
                <a:latin typeface="Sabon Next LT" panose="02000500000000000000" pitchFamily="2" charset="0"/>
                <a:cs typeface="Sabon Next LT" panose="02000500000000000000" pitchFamily="2" charset="0"/>
              </a:rPr>
              <a:t>When collective action entails a large number of partners (often beyond two parties), unilateral strategies, such as direct reciprocal exchange and sanctioning, becomes difficult to implement because of increased monitoring costs and complexity</a:t>
            </a:r>
            <a:endParaRPr lang="en-IN" i="1" dirty="0">
              <a:solidFill>
                <a:schemeClr val="tx1"/>
              </a:solidFill>
              <a:latin typeface="Sabon Next LT" panose="02000500000000000000" pitchFamily="2" charset="0"/>
              <a:cs typeface="Sabon Next LT" panose="02000500000000000000" pitchFamily="2" charset="0"/>
            </a:endParaRPr>
          </a:p>
          <a:p>
            <a:pPr lvl="1">
              <a:buClr>
                <a:schemeClr val="tx1"/>
              </a:buClr>
              <a:buFont typeface="Arial" panose="020B0604020202020204" pitchFamily="34" charset="0"/>
              <a:buChar char="•"/>
            </a:pPr>
            <a:r>
              <a:rPr lang="en-IN" sz="2600" dirty="0">
                <a:solidFill>
                  <a:schemeClr val="tx1"/>
                </a:solidFill>
                <a:latin typeface="Sabon Next LT" panose="02000500000000000000" pitchFamily="2" charset="0"/>
                <a:cs typeface="Sabon Next LT" panose="02000500000000000000" pitchFamily="2" charset="0"/>
              </a:rPr>
              <a:t>What effects do collective real options have on external alliance relationships?</a:t>
            </a:r>
          </a:p>
          <a:p>
            <a:pPr marL="763588" lvl="2" indent="0">
              <a:buClr>
                <a:schemeClr val="tx1"/>
              </a:buClr>
              <a:buNone/>
            </a:pPr>
            <a:r>
              <a:rPr lang="en-IN" sz="2300" dirty="0">
                <a:solidFill>
                  <a:srgbClr val="000000"/>
                </a:solidFill>
                <a:latin typeface="Sabon Next LT" panose="02000500000000000000" pitchFamily="2" charset="0"/>
                <a:cs typeface="Sabon Next LT" panose="02000500000000000000" pitchFamily="2" charset="0"/>
              </a:rPr>
              <a:t>Organizational Learning from (not) achieving small wins</a:t>
            </a:r>
          </a:p>
          <a:p>
            <a:pPr>
              <a:buClr>
                <a:schemeClr val="tx1"/>
              </a:buClr>
              <a:buFont typeface="Arial" panose="020B0604020202020204" pitchFamily="34" charset="0"/>
              <a:buChar char="•"/>
            </a:pPr>
            <a:endParaRPr lang="en-US" dirty="0">
              <a:solidFill>
                <a:schemeClr val="tx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364332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E45848-BEDA-4F24-9C4E-DA2120958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2BB8117-A903-442C-9223-A4FEB85C32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59300B8-3117-43F8-9F8E-68DB9F002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37516"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AFAE680-42C1-4104-B74F-B0A8F1FB26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28A8BA9-B3FE-4C96-A0A1-72A0D2C85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a:xfrm>
            <a:off x="-3047" y="0"/>
            <a:ext cx="7718297" cy="1352550"/>
          </a:xfrm>
        </p:spPr>
        <p:txBody>
          <a:bodyPr anchor="b">
            <a:normAutofit/>
          </a:bodyPr>
          <a:lstStyle/>
          <a:p>
            <a:pPr algn="ctr"/>
            <a:r>
              <a:rPr lang="en-US" sz="4400" dirty="0">
                <a:solidFill>
                  <a:schemeClr val="tx1"/>
                </a:solidFill>
              </a:rPr>
              <a:t>Key Take-Aways</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268563" y="1934628"/>
            <a:ext cx="6932337" cy="4599522"/>
          </a:xfrm>
        </p:spPr>
        <p:txBody>
          <a:bodyPr>
            <a:normAutofit/>
          </a:bodyPr>
          <a:lstStyle/>
          <a:p>
            <a:pPr>
              <a:buClr>
                <a:schemeClr val="tx1"/>
              </a:buClr>
              <a:buFont typeface="Arial" panose="020B0604020202020204" pitchFamily="34" charset="0"/>
              <a:buChar char="•"/>
            </a:pPr>
            <a:r>
              <a:rPr lang="en-IN" sz="2000" dirty="0">
                <a:solidFill>
                  <a:schemeClr val="tx1"/>
                </a:solidFill>
                <a:latin typeface="Sabon Next LT" panose="02000500000000000000" pitchFamily="2" charset="0"/>
                <a:cs typeface="Sabon Next LT" panose="02000500000000000000" pitchFamily="2" charset="0"/>
              </a:rPr>
              <a:t>Using a collective real options approach enables us to explain and predict how an appropriately sized small win is the first step in completing the long journey toward having alliance partners successfully working together.</a:t>
            </a:r>
          </a:p>
          <a:p>
            <a:pPr>
              <a:buClr>
                <a:schemeClr val="tx1"/>
              </a:buClr>
              <a:buFont typeface="Arial" panose="020B0604020202020204" pitchFamily="34" charset="0"/>
              <a:buChar char="•"/>
            </a:pPr>
            <a:endParaRPr lang="en-IN" sz="2000" dirty="0">
              <a:solidFill>
                <a:schemeClr val="tx1"/>
              </a:solidFill>
              <a:latin typeface="Sabon Next LT" panose="02000500000000000000" pitchFamily="2" charset="0"/>
              <a:cs typeface="Sabon Next LT" panose="02000500000000000000" pitchFamily="2" charset="0"/>
            </a:endParaRPr>
          </a:p>
          <a:p>
            <a:pPr>
              <a:buClr>
                <a:schemeClr val="tx1"/>
              </a:buClr>
              <a:buFont typeface="Arial" panose="020B0604020202020204" pitchFamily="34" charset="0"/>
              <a:buChar char="•"/>
            </a:pPr>
            <a:r>
              <a:rPr lang="en-IN" sz="2000" dirty="0">
                <a:solidFill>
                  <a:schemeClr val="tx1"/>
                </a:solidFill>
                <a:latin typeface="Sabon Next LT" panose="02000500000000000000" pitchFamily="2" charset="0"/>
                <a:cs typeface="Sabon Next LT" panose="02000500000000000000" pitchFamily="2" charset="0"/>
              </a:rPr>
              <a:t>Lucid writing style and extraordinarily well-explained paper! </a:t>
            </a:r>
            <a:endParaRPr lang="en-US" sz="2000" dirty="0">
              <a:solidFill>
                <a:schemeClr val="tx1"/>
              </a:solidFill>
              <a:latin typeface="Sabon Next LT" panose="02000500000000000000" pitchFamily="2" charset="0"/>
              <a:cs typeface="Sabon Next LT" panose="02000500000000000000" pitchFamily="2" charset="0"/>
            </a:endParaRPr>
          </a:p>
          <a:p>
            <a:endParaRPr lang="en-IN" sz="1800" dirty="0">
              <a:solidFill>
                <a:srgbClr val="FFFFFF"/>
              </a:solidFill>
              <a:latin typeface="Sabon Next LT" panose="02000500000000000000" pitchFamily="2" charset="0"/>
              <a:cs typeface="Sabon Next LT" panose="02000500000000000000" pitchFamily="2" charset="0"/>
            </a:endParaRPr>
          </a:p>
        </p:txBody>
      </p:sp>
      <p:sp>
        <p:nvSpPr>
          <p:cNvPr id="21" name="Rectangle 20">
            <a:extLst>
              <a:ext uri="{FF2B5EF4-FFF2-40B4-BE49-F238E27FC236}">
                <a16:creationId xmlns:a16="http://schemas.microsoft.com/office/drawing/2014/main" id="{2EDB7FB2-4012-481D-B3D1-7301CCF6E4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4982" y="-1328"/>
            <a:ext cx="4407017" cy="6858000"/>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olo journey">
            <a:extLst>
              <a:ext uri="{FF2B5EF4-FFF2-40B4-BE49-F238E27FC236}">
                <a16:creationId xmlns:a16="http://schemas.microsoft.com/office/drawing/2014/main" id="{F8E934B4-D04E-A9E5-E5EC-F9E02B512CBE}"/>
              </a:ext>
            </a:extLst>
          </p:cNvPr>
          <p:cNvPicPr>
            <a:picLocks noChangeAspect="1"/>
          </p:cNvPicPr>
          <p:nvPr/>
        </p:nvPicPr>
        <p:blipFill rotWithShape="1">
          <a:blip r:embed="rId3">
            <a:alphaModFix amt="60000"/>
          </a:blip>
          <a:srcRect l="30318" r="21486"/>
          <a:stretch/>
        </p:blipFill>
        <p:spPr>
          <a:xfrm>
            <a:off x="7784982" y="-1328"/>
            <a:ext cx="4407017" cy="6858000"/>
          </a:xfrm>
          <a:prstGeom prst="rect">
            <a:avLst/>
          </a:prstGeom>
        </p:spPr>
      </p:pic>
    </p:spTree>
    <p:extLst>
      <p:ext uri="{BB962C8B-B14F-4D97-AF65-F5344CB8AC3E}">
        <p14:creationId xmlns:p14="http://schemas.microsoft.com/office/powerpoint/2010/main" val="3424778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Discussion</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565329"/>
            <a:ext cx="10515600" cy="4611635"/>
          </a:xfrm>
        </p:spPr>
        <p:txBody>
          <a:bodyPr>
            <a:normAutofit/>
          </a:bodyPr>
          <a:lstStyle/>
          <a:p>
            <a:pPr marL="96838" lvl="1" indent="0">
              <a:buNone/>
            </a:pPr>
            <a:r>
              <a:rPr lang="en-IN" b="1" dirty="0">
                <a:solidFill>
                  <a:schemeClr val="tx1"/>
                </a:solidFill>
                <a:latin typeface="Sabon Next LT" panose="02000500000000000000" pitchFamily="2" charset="0"/>
                <a:cs typeface="Sabon Next LT" panose="02000500000000000000" pitchFamily="2" charset="0"/>
              </a:rPr>
              <a:t>As an industry matures, reputation effects grow stronger – would there be barriers to entry for new members to an alliance? What are some strategies that can mitigate this effect? </a:t>
            </a:r>
          </a:p>
          <a:p>
            <a:pPr marL="96838" lvl="1" indent="0">
              <a:buNone/>
            </a:pPr>
            <a:endParaRPr lang="en-IN" b="1" dirty="0">
              <a:solidFill>
                <a:schemeClr val="tx1"/>
              </a:solidFill>
              <a:latin typeface="Sabon Next LT" panose="02000500000000000000" pitchFamily="2" charset="0"/>
              <a:cs typeface="Sabon Next LT" panose="02000500000000000000" pitchFamily="2" charset="0"/>
            </a:endParaRPr>
          </a:p>
          <a:p>
            <a:pPr marL="96838" lvl="1" indent="0">
              <a:buNone/>
            </a:pPr>
            <a:r>
              <a:rPr lang="en-IN" b="1" dirty="0">
                <a:solidFill>
                  <a:schemeClr val="tx1"/>
                </a:solidFill>
                <a:latin typeface="Sabon Next LT" panose="02000500000000000000" pitchFamily="2" charset="0"/>
                <a:cs typeface="Sabon Next LT" panose="02000500000000000000" pitchFamily="2" charset="0"/>
              </a:rPr>
              <a:t>Relatedly, would there be imprinting effects on incumbent firms that put them at a disadvantage? </a:t>
            </a:r>
          </a:p>
          <a:p>
            <a:pPr marL="96838" lvl="1" indent="0">
              <a:buNone/>
            </a:pPr>
            <a:endParaRPr lang="en-IN" b="1" dirty="0">
              <a:solidFill>
                <a:schemeClr val="tx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83195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Paper Overview</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859798"/>
            <a:ext cx="10515600" cy="4317166"/>
          </a:xfrm>
        </p:spPr>
        <p:txBody>
          <a:bodyPr>
            <a:normAutofit/>
          </a:bodyPr>
          <a:lstStyle/>
          <a:p>
            <a:pPr>
              <a:buClr>
                <a:schemeClr val="tx1"/>
              </a:buClr>
              <a:buFont typeface="Arial" panose="020B0604020202020204" pitchFamily="34" charset="0"/>
              <a:buChar char="•"/>
            </a:pPr>
            <a:r>
              <a:rPr lang="en-US" dirty="0">
                <a:solidFill>
                  <a:srgbClr val="000000"/>
                </a:solidFill>
                <a:latin typeface="Sabon Next LT" panose="02000500000000000000" pitchFamily="2" charset="0"/>
                <a:cs typeface="Sabon Next LT" panose="02000500000000000000" pitchFamily="2" charset="0"/>
              </a:rPr>
              <a:t>A theory paper with a conceptual model examining how the use of real options can influence the likelihood of alliance success </a:t>
            </a:r>
          </a:p>
          <a:p>
            <a:pPr>
              <a:buClr>
                <a:schemeClr val="tx1"/>
              </a:buClr>
              <a:buFont typeface="Arial" panose="020B0604020202020204" pitchFamily="34" charset="0"/>
              <a:buChar char="•"/>
            </a:pPr>
            <a:r>
              <a:rPr lang="en-US" dirty="0">
                <a:solidFill>
                  <a:srgbClr val="000000"/>
                </a:solidFill>
                <a:latin typeface="Sabon Next LT" panose="02000500000000000000" pitchFamily="2" charset="0"/>
                <a:cs typeface="Sabon Next LT" panose="02000500000000000000" pitchFamily="2" charset="0"/>
              </a:rPr>
              <a:t>Two critical factors influencing alliance success: </a:t>
            </a:r>
            <a:r>
              <a:rPr lang="en-US" i="1" dirty="0">
                <a:solidFill>
                  <a:srgbClr val="000000"/>
                </a:solidFill>
                <a:latin typeface="Sabon Next LT" panose="02000500000000000000" pitchFamily="2" charset="0"/>
                <a:cs typeface="Sabon Next LT" panose="02000500000000000000" pitchFamily="2" charset="0"/>
              </a:rPr>
              <a:t>environmental </a:t>
            </a:r>
            <a:r>
              <a:rPr lang="en-US" dirty="0">
                <a:solidFill>
                  <a:srgbClr val="000000"/>
                </a:solidFill>
                <a:latin typeface="Sabon Next LT" panose="02000500000000000000" pitchFamily="2" charset="0"/>
                <a:cs typeface="Sabon Next LT" panose="02000500000000000000" pitchFamily="2" charset="0"/>
              </a:rPr>
              <a:t>uncertainty and </a:t>
            </a:r>
            <a:r>
              <a:rPr lang="en-US" i="1" dirty="0">
                <a:solidFill>
                  <a:srgbClr val="000000"/>
                </a:solidFill>
                <a:latin typeface="Sabon Next LT" panose="02000500000000000000" pitchFamily="2" charset="0"/>
                <a:cs typeface="Sabon Next LT" panose="02000500000000000000" pitchFamily="2" charset="0"/>
              </a:rPr>
              <a:t>social </a:t>
            </a:r>
            <a:r>
              <a:rPr lang="en-US" dirty="0">
                <a:solidFill>
                  <a:srgbClr val="000000"/>
                </a:solidFill>
                <a:latin typeface="Sabon Next LT" panose="02000500000000000000" pitchFamily="2" charset="0"/>
                <a:cs typeface="Sabon Next LT" panose="02000500000000000000" pitchFamily="2" charset="0"/>
              </a:rPr>
              <a:t>uncertainty </a:t>
            </a:r>
            <a:br>
              <a:rPr lang="en-US" dirty="0">
                <a:solidFill>
                  <a:srgbClr val="000000"/>
                </a:solidFill>
                <a:latin typeface="Sabon Next LT" panose="02000500000000000000" pitchFamily="2" charset="0"/>
                <a:cs typeface="Sabon Next LT" panose="02000500000000000000" pitchFamily="2" charset="0"/>
              </a:rPr>
            </a:br>
            <a:br>
              <a:rPr lang="en-US" dirty="0">
                <a:solidFill>
                  <a:srgbClr val="000000"/>
                </a:solidFill>
                <a:latin typeface="Sabon Next LT" panose="02000500000000000000" pitchFamily="2" charset="0"/>
                <a:cs typeface="Sabon Next LT" panose="02000500000000000000" pitchFamily="2" charset="0"/>
              </a:rPr>
            </a:br>
            <a:r>
              <a:rPr lang="en-US" b="1" dirty="0">
                <a:solidFill>
                  <a:srgbClr val="000000"/>
                </a:solidFill>
                <a:latin typeface="Sabon Next LT" panose="02000500000000000000" pitchFamily="2" charset="0"/>
                <a:cs typeface="Sabon Next LT" panose="02000500000000000000" pitchFamily="2" charset="0"/>
              </a:rPr>
              <a:t>Research Question</a:t>
            </a:r>
          </a:p>
          <a:p>
            <a:pPr>
              <a:buClr>
                <a:schemeClr val="tx1"/>
              </a:buClr>
              <a:buFont typeface="Arial" panose="020B0604020202020204" pitchFamily="34" charset="0"/>
              <a:buChar char="•"/>
            </a:pPr>
            <a:r>
              <a:rPr lang="en-US" dirty="0">
                <a:solidFill>
                  <a:srgbClr val="000000"/>
                </a:solidFill>
                <a:latin typeface="Sabon Next LT" panose="02000500000000000000" pitchFamily="2" charset="0"/>
                <a:cs typeface="Sabon Next LT" panose="02000500000000000000" pitchFamily="2" charset="0"/>
              </a:rPr>
              <a:t>How do </a:t>
            </a:r>
            <a:r>
              <a:rPr lang="en-US" b="1" dirty="0">
                <a:solidFill>
                  <a:srgbClr val="000000"/>
                </a:solidFill>
                <a:latin typeface="Sabon Next LT" panose="02000500000000000000" pitchFamily="2" charset="0"/>
                <a:cs typeface="Sabon Next LT" panose="02000500000000000000" pitchFamily="2" charset="0"/>
              </a:rPr>
              <a:t>collective real options </a:t>
            </a:r>
            <a:r>
              <a:rPr lang="en-US" dirty="0">
                <a:solidFill>
                  <a:srgbClr val="000000"/>
                </a:solidFill>
                <a:latin typeface="Sabon Next LT" panose="02000500000000000000" pitchFamily="2" charset="0"/>
                <a:cs typeface="Sabon Next LT" panose="02000500000000000000" pitchFamily="2" charset="0"/>
              </a:rPr>
              <a:t>impact the management of </a:t>
            </a:r>
            <a:r>
              <a:rPr lang="en-US" b="1" dirty="0">
                <a:solidFill>
                  <a:srgbClr val="000000"/>
                </a:solidFill>
                <a:latin typeface="Sabon Next LT" panose="02000500000000000000" pitchFamily="2" charset="0"/>
                <a:cs typeface="Sabon Next LT" panose="02000500000000000000" pitchFamily="2" charset="0"/>
              </a:rPr>
              <a:t>social uncertainty</a:t>
            </a:r>
            <a:r>
              <a:rPr lang="en-US" dirty="0">
                <a:solidFill>
                  <a:srgbClr val="000000"/>
                </a:solidFill>
                <a:latin typeface="Sabon Next LT" panose="02000500000000000000" pitchFamily="2" charset="0"/>
                <a:cs typeface="Sabon Next LT" panose="02000500000000000000" pitchFamily="2" charset="0"/>
              </a:rPr>
              <a:t> in strategic alliance social dilemmas?</a:t>
            </a:r>
          </a:p>
        </p:txBody>
      </p:sp>
    </p:spTree>
    <p:extLst>
      <p:ext uri="{BB962C8B-B14F-4D97-AF65-F5344CB8AC3E}">
        <p14:creationId xmlns:p14="http://schemas.microsoft.com/office/powerpoint/2010/main" val="66328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Key Terms</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199" y="1597133"/>
            <a:ext cx="10827327" cy="4860871"/>
          </a:xfrm>
        </p:spPr>
        <p:txBody>
          <a:bodyPr>
            <a:normAutofit fontScale="85000" lnSpcReduction="10000"/>
          </a:bodyPr>
          <a:lstStyle/>
          <a:p>
            <a:pPr>
              <a:buClr>
                <a:schemeClr val="tx1"/>
              </a:buClr>
              <a:buFont typeface="Arial" panose="020B0604020202020204" pitchFamily="34" charset="0"/>
              <a:buChar char="•"/>
            </a:pPr>
            <a:r>
              <a:rPr lang="en-US" b="1" dirty="0">
                <a:solidFill>
                  <a:srgbClr val="002060"/>
                </a:solidFill>
                <a:latin typeface="Sabon Next LT" panose="02000500000000000000" pitchFamily="2" charset="0"/>
                <a:cs typeface="Sabon Next LT" panose="02000500000000000000" pitchFamily="2" charset="0"/>
              </a:rPr>
              <a:t>Strategic Alliance</a:t>
            </a:r>
          </a:p>
          <a:p>
            <a:pPr lvl="1"/>
            <a:r>
              <a:rPr lang="en-IN" dirty="0">
                <a:solidFill>
                  <a:schemeClr val="tx1"/>
                </a:solidFill>
                <a:latin typeface="Sabon Next LT" panose="02000500000000000000" pitchFamily="2" charset="0"/>
                <a:cs typeface="Sabon Next LT" panose="02000500000000000000" pitchFamily="2" charset="0"/>
              </a:rPr>
              <a:t>“Voluntary arrangements [among two or more organizations] involving the exchange, sharing, or co-development of products, technologies, or services” (Gulati, 1998: 293)</a:t>
            </a:r>
          </a:p>
          <a:p>
            <a:pPr>
              <a:buClr>
                <a:schemeClr val="tx1"/>
              </a:buClr>
              <a:buFont typeface="Arial" panose="020B0604020202020204" pitchFamily="34" charset="0"/>
              <a:buChar char="•"/>
            </a:pPr>
            <a:r>
              <a:rPr lang="en-IN" b="1" dirty="0">
                <a:solidFill>
                  <a:srgbClr val="002060"/>
                </a:solidFill>
                <a:latin typeface="Sabon Next LT" panose="02000500000000000000" pitchFamily="2" charset="0"/>
                <a:cs typeface="Sabon Next LT" panose="02000500000000000000" pitchFamily="2" charset="0"/>
              </a:rPr>
              <a:t>Environmental Uncertainty</a:t>
            </a:r>
          </a:p>
          <a:p>
            <a:pPr lvl="1"/>
            <a:r>
              <a:rPr lang="en-IN" sz="2200" dirty="0">
                <a:solidFill>
                  <a:schemeClr val="tx1"/>
                </a:solidFill>
                <a:latin typeface="Sabon Next LT" panose="02000500000000000000" pitchFamily="2" charset="0"/>
                <a:cs typeface="Sabon Next LT" panose="02000500000000000000" pitchFamily="2" charset="0"/>
              </a:rPr>
              <a:t>Stems from lack of information about market &amp; firms’ fear of poor ROI</a:t>
            </a:r>
          </a:p>
          <a:p>
            <a:pPr>
              <a:buClr>
                <a:schemeClr val="tx1"/>
              </a:buClr>
              <a:buFont typeface="Arial" panose="020B0604020202020204" pitchFamily="34" charset="0"/>
              <a:buChar char="•"/>
            </a:pPr>
            <a:r>
              <a:rPr lang="en-IN" b="1" dirty="0">
                <a:solidFill>
                  <a:srgbClr val="002060"/>
                </a:solidFill>
                <a:latin typeface="Sabon Next LT" panose="02000500000000000000" pitchFamily="2" charset="0"/>
                <a:cs typeface="Sabon Next LT" panose="02000500000000000000" pitchFamily="2" charset="0"/>
              </a:rPr>
              <a:t>Social Uncertainty</a:t>
            </a:r>
          </a:p>
          <a:p>
            <a:pPr lvl="1"/>
            <a:r>
              <a:rPr lang="en-IN" sz="2200" dirty="0">
                <a:solidFill>
                  <a:schemeClr val="tx1"/>
                </a:solidFill>
                <a:latin typeface="Sabon Next LT" panose="02000500000000000000" pitchFamily="2" charset="0"/>
                <a:cs typeface="Sabon Next LT" panose="02000500000000000000" pitchFamily="2" charset="0"/>
              </a:rPr>
              <a:t>Stems from lack of information about intentions of alliance partners, leading to mistrust      </a:t>
            </a:r>
            <a:r>
              <a:rPr lang="en-IN" sz="2200" dirty="0">
                <a:solidFill>
                  <a:schemeClr val="tx1"/>
                </a:solidFill>
                <a:latin typeface="Sabon Next LT" panose="02000500000000000000" pitchFamily="2" charset="0"/>
                <a:cs typeface="Sabon Next LT" panose="02000500000000000000" pitchFamily="2" charset="0"/>
                <a:sym typeface="Wingdings" panose="05000000000000000000" pitchFamily="2" charset="2"/>
              </a:rPr>
              <a:t></a:t>
            </a:r>
            <a:r>
              <a:rPr lang="en-IN" sz="2200" dirty="0">
                <a:solidFill>
                  <a:schemeClr val="tx1"/>
                </a:solidFill>
                <a:latin typeface="Sabon Next LT" panose="02000500000000000000" pitchFamily="2" charset="0"/>
                <a:cs typeface="Sabon Next LT" panose="02000500000000000000" pitchFamily="2" charset="0"/>
              </a:rPr>
              <a:t>impedes inter-firm cooperation</a:t>
            </a:r>
          </a:p>
          <a:p>
            <a:pPr>
              <a:buClr>
                <a:schemeClr val="tx1"/>
              </a:buClr>
              <a:buFont typeface="Arial" panose="020B0604020202020204" pitchFamily="34" charset="0"/>
              <a:buChar char="•"/>
            </a:pPr>
            <a:r>
              <a:rPr lang="en-IN" b="1" dirty="0">
                <a:solidFill>
                  <a:srgbClr val="002060"/>
                </a:solidFill>
                <a:latin typeface="Sabon Next LT" panose="02000500000000000000" pitchFamily="2" charset="0"/>
                <a:cs typeface="Sabon Next LT" panose="02000500000000000000" pitchFamily="2" charset="0"/>
              </a:rPr>
              <a:t>Small Wins</a:t>
            </a:r>
          </a:p>
          <a:p>
            <a:pPr marL="628650" lvl="1" indent="-171450">
              <a:buFont typeface="Arial" panose="020B0604020202020204" pitchFamily="34" charset="0"/>
              <a:buChar char="•"/>
            </a:pPr>
            <a:r>
              <a:rPr lang="en-IN" dirty="0">
                <a:solidFill>
                  <a:schemeClr val="tx1"/>
                </a:solidFill>
                <a:latin typeface="Sabon Next LT" panose="02000500000000000000" pitchFamily="2" charset="0"/>
                <a:cs typeface="Sabon Next LT" panose="02000500000000000000" pitchFamily="2" charset="0"/>
              </a:rPr>
              <a:t>“Concrete, complete, implemented outcome[s] of moderate importance” (Weick, 1984: 43)</a:t>
            </a:r>
          </a:p>
          <a:p>
            <a:pPr marL="628650" lvl="1" indent="-171450">
              <a:buFont typeface="Arial" panose="020B0604020202020204" pitchFamily="34" charset="0"/>
              <a:buChar char="•"/>
            </a:pPr>
            <a:r>
              <a:rPr lang="en-IN" dirty="0">
                <a:solidFill>
                  <a:schemeClr val="tx1"/>
                </a:solidFill>
                <a:latin typeface="Sabon Next LT" panose="02000500000000000000" pitchFamily="2" charset="0"/>
                <a:cs typeface="Sabon Next LT" panose="02000500000000000000" pitchFamily="2" charset="0"/>
              </a:rPr>
              <a:t>Represent an opportunity for alliance partners to see (preview) the potential value of successful cooperation.</a:t>
            </a:r>
          </a:p>
          <a:p>
            <a:pPr lvl="1"/>
            <a:endParaRPr lang="en-IN" sz="2200" dirty="0">
              <a:solidFill>
                <a:schemeClr val="tx1"/>
              </a:solidFill>
              <a:latin typeface="Sabon Next LT" panose="02000500000000000000" pitchFamily="2" charset="0"/>
              <a:cs typeface="Sabon Next LT" panose="02000500000000000000" pitchFamily="2" charset="0"/>
            </a:endParaRPr>
          </a:p>
          <a:p>
            <a:endParaRPr lang="en-IN" dirty="0"/>
          </a:p>
          <a:p>
            <a:pPr>
              <a:buClr>
                <a:schemeClr val="tx1"/>
              </a:buClr>
              <a:buFont typeface="Arial" panose="020B0604020202020204" pitchFamily="34" charset="0"/>
              <a:buChar char="•"/>
            </a:pPr>
            <a:endParaRPr lang="en-IN" dirty="0">
              <a:solidFill>
                <a:schemeClr val="tx1"/>
              </a:solidFill>
              <a:latin typeface="Sabon Next LT" panose="02000500000000000000" pitchFamily="2" charset="0"/>
              <a:cs typeface="Sabon Next LT" panose="02000500000000000000" pitchFamily="2" charset="0"/>
            </a:endParaRPr>
          </a:p>
          <a:p>
            <a:pPr>
              <a:buClr>
                <a:schemeClr val="tx1"/>
              </a:buClr>
              <a:buFont typeface="Arial" panose="020B0604020202020204" pitchFamily="34" charset="0"/>
              <a:buChar char="•"/>
            </a:pPr>
            <a:endParaRPr lang="en-US" dirty="0">
              <a:solidFill>
                <a:schemeClr val="tx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223067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a:xfrm>
            <a:off x="485775" y="681037"/>
            <a:ext cx="11182350" cy="1325563"/>
          </a:xfrm>
        </p:spPr>
        <p:txBody>
          <a:bodyPr anchor="t">
            <a:normAutofit/>
          </a:bodyPr>
          <a:lstStyle/>
          <a:p>
            <a:pPr algn="ctr"/>
            <a:r>
              <a:rPr lang="en-US" sz="4400" dirty="0">
                <a:solidFill>
                  <a:schemeClr val="tx1"/>
                </a:solidFill>
              </a:rPr>
              <a:t>Social Dilemma Paradigm</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859798"/>
            <a:ext cx="10515600" cy="4317166"/>
          </a:xfrm>
        </p:spPr>
        <p:txBody>
          <a:bodyPr>
            <a:normAutofit/>
          </a:bodyPr>
          <a:lstStyle/>
          <a:p>
            <a:pPr>
              <a:buClr>
                <a:srgbClr val="000000"/>
              </a:buClr>
              <a:buFont typeface="Arial" panose="020B0604020202020204" pitchFamily="34" charset="0"/>
              <a:buChar char="•"/>
            </a:pPr>
            <a:r>
              <a:rPr lang="en-IN" sz="2300" dirty="0">
                <a:solidFill>
                  <a:schemeClr val="tx1"/>
                </a:solidFill>
                <a:latin typeface="Sabon Next LT" panose="02000500000000000000" pitchFamily="2" charset="0"/>
                <a:cs typeface="Sabon Next LT" panose="02000500000000000000" pitchFamily="2" charset="0"/>
              </a:rPr>
              <a:t>Definition: “A situation in which it appears that being uncooperative can be personally beneficial at the collective’s expense— unless everyone else in the collective also chooses to be uncooperative, in which case no one benefits” (</a:t>
            </a:r>
            <a:r>
              <a:rPr lang="en-IN" sz="2300" dirty="0" err="1">
                <a:solidFill>
                  <a:schemeClr val="tx1"/>
                </a:solidFill>
                <a:latin typeface="Sabon Next LT" panose="02000500000000000000" pitchFamily="2" charset="0"/>
                <a:cs typeface="Sabon Next LT" panose="02000500000000000000" pitchFamily="2" charset="0"/>
              </a:rPr>
              <a:t>Liebrand</a:t>
            </a:r>
            <a:r>
              <a:rPr lang="en-IN" sz="2300" dirty="0">
                <a:solidFill>
                  <a:schemeClr val="tx1"/>
                </a:solidFill>
                <a:latin typeface="Sabon Next LT" panose="02000500000000000000" pitchFamily="2" charset="0"/>
                <a:cs typeface="Sabon Next LT" panose="02000500000000000000" pitchFamily="2" charset="0"/>
              </a:rPr>
              <a:t>, 1983).</a:t>
            </a:r>
            <a:br>
              <a:rPr lang="en-IN" sz="2300" dirty="0">
                <a:solidFill>
                  <a:schemeClr val="tx1"/>
                </a:solidFill>
                <a:latin typeface="Sabon Next LT" panose="02000500000000000000" pitchFamily="2" charset="0"/>
                <a:cs typeface="Sabon Next LT" panose="02000500000000000000" pitchFamily="2" charset="0"/>
              </a:rPr>
            </a:br>
            <a:endParaRPr lang="en-IN" sz="2300" dirty="0">
              <a:solidFill>
                <a:schemeClr val="tx1"/>
              </a:solidFill>
              <a:latin typeface="Sabon Next LT" panose="02000500000000000000" pitchFamily="2" charset="0"/>
              <a:cs typeface="Sabon Next LT" panose="02000500000000000000" pitchFamily="2" charset="0"/>
            </a:endParaRPr>
          </a:p>
          <a:p>
            <a:pPr>
              <a:buClr>
                <a:schemeClr val="tx1"/>
              </a:buClr>
              <a:buFont typeface="Arial" panose="020B0604020202020204" pitchFamily="34" charset="0"/>
              <a:buChar char="•"/>
            </a:pPr>
            <a:r>
              <a:rPr lang="en-US" sz="2300" dirty="0">
                <a:solidFill>
                  <a:schemeClr val="tx1"/>
                </a:solidFill>
                <a:latin typeface="Sabon Next LT" panose="02000500000000000000" pitchFamily="2" charset="0"/>
                <a:cs typeface="Sabon Next LT" panose="02000500000000000000" pitchFamily="2" charset="0"/>
              </a:rPr>
              <a:t>Offensive defection (free-ride) </a:t>
            </a:r>
          </a:p>
          <a:p>
            <a:pPr>
              <a:buClr>
                <a:schemeClr val="tx1"/>
              </a:buClr>
              <a:buFont typeface="Arial" panose="020B0604020202020204" pitchFamily="34" charset="0"/>
              <a:buChar char="•"/>
            </a:pPr>
            <a:r>
              <a:rPr lang="en-US" sz="2300" dirty="0">
                <a:solidFill>
                  <a:schemeClr val="tx1"/>
                </a:solidFill>
                <a:latin typeface="Sabon Next LT" panose="02000500000000000000" pitchFamily="2" charset="0"/>
                <a:cs typeface="Sabon Next LT" panose="02000500000000000000" pitchFamily="2" charset="0"/>
              </a:rPr>
              <a:t>Defensive defection (suspicion of others)</a:t>
            </a:r>
          </a:p>
        </p:txBody>
      </p:sp>
    </p:spTree>
    <p:extLst>
      <p:ext uri="{BB962C8B-B14F-4D97-AF65-F5344CB8AC3E}">
        <p14:creationId xmlns:p14="http://schemas.microsoft.com/office/powerpoint/2010/main" val="182777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a:xfrm>
            <a:off x="466725" y="681037"/>
            <a:ext cx="11191875" cy="1325563"/>
          </a:xfrm>
        </p:spPr>
        <p:txBody>
          <a:bodyPr anchor="t">
            <a:normAutofit/>
          </a:bodyPr>
          <a:lstStyle/>
          <a:p>
            <a:pPr algn="ctr"/>
            <a:r>
              <a:rPr lang="en-US" sz="4400" dirty="0">
                <a:solidFill>
                  <a:schemeClr val="tx1"/>
                </a:solidFill>
              </a:rPr>
              <a:t>Social Dilemma Paradigm - Solutions</a:t>
            </a:r>
          </a:p>
        </p:txBody>
      </p:sp>
      <p:sp>
        <p:nvSpPr>
          <p:cNvPr id="4" name="Oval 3">
            <a:extLst>
              <a:ext uri="{FF2B5EF4-FFF2-40B4-BE49-F238E27FC236}">
                <a16:creationId xmlns:a16="http://schemas.microsoft.com/office/drawing/2014/main" id="{F80F8534-A018-D64F-87A0-C882884D286D}"/>
              </a:ext>
            </a:extLst>
          </p:cNvPr>
          <p:cNvSpPr/>
          <p:nvPr/>
        </p:nvSpPr>
        <p:spPr>
          <a:xfrm>
            <a:off x="623525" y="1517875"/>
            <a:ext cx="3060000" cy="2700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Structural Solutions</a:t>
            </a:r>
          </a:p>
        </p:txBody>
      </p:sp>
      <p:sp>
        <p:nvSpPr>
          <p:cNvPr id="5" name="Oval 4">
            <a:extLst>
              <a:ext uri="{FF2B5EF4-FFF2-40B4-BE49-F238E27FC236}">
                <a16:creationId xmlns:a16="http://schemas.microsoft.com/office/drawing/2014/main" id="{2EA17C3A-2012-884C-9FEC-5638DC95E714}"/>
              </a:ext>
            </a:extLst>
          </p:cNvPr>
          <p:cNvSpPr/>
          <p:nvPr/>
        </p:nvSpPr>
        <p:spPr>
          <a:xfrm>
            <a:off x="4567230" y="1517875"/>
            <a:ext cx="3060000" cy="27000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Motivational Solutions</a:t>
            </a:r>
          </a:p>
        </p:txBody>
      </p:sp>
      <p:sp>
        <p:nvSpPr>
          <p:cNvPr id="7" name="Oval 6">
            <a:extLst>
              <a:ext uri="{FF2B5EF4-FFF2-40B4-BE49-F238E27FC236}">
                <a16:creationId xmlns:a16="http://schemas.microsoft.com/office/drawing/2014/main" id="{662AACD8-B9EF-2E47-9756-79F900DB6185}"/>
              </a:ext>
            </a:extLst>
          </p:cNvPr>
          <p:cNvSpPr/>
          <p:nvPr/>
        </p:nvSpPr>
        <p:spPr>
          <a:xfrm>
            <a:off x="8217465" y="1463404"/>
            <a:ext cx="3060000" cy="2700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Manage Social Uncertainty</a:t>
            </a:r>
          </a:p>
        </p:txBody>
      </p:sp>
      <p:pic>
        <p:nvPicPr>
          <p:cNvPr id="10" name="Graphic 9" descr="Add with solid fill">
            <a:extLst>
              <a:ext uri="{FF2B5EF4-FFF2-40B4-BE49-F238E27FC236}">
                <a16:creationId xmlns:a16="http://schemas.microsoft.com/office/drawing/2014/main" id="{55E80AE7-32DF-7343-829D-0758236EB8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71907" y="2634741"/>
            <a:ext cx="623325" cy="623325"/>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D736170-131C-314D-941A-CA9EC7771335}"/>
                  </a:ext>
                </a:extLst>
              </p:cNvPr>
              <p:cNvSpPr txBox="1"/>
              <p:nvPr/>
            </p:nvSpPr>
            <p:spPr>
              <a:xfrm>
                <a:off x="7576901" y="2472923"/>
                <a:ext cx="690894"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5400" b="1" i="1" smtClean="0">
                          <a:latin typeface="Cambria Math" panose="02040503050406030204" pitchFamily="18" charset="0"/>
                          <a:ea typeface="Cambria Math" panose="02040503050406030204" pitchFamily="18" charset="0"/>
                        </a:rPr>
                        <m:t>=</m:t>
                      </m:r>
                    </m:oMath>
                  </m:oMathPara>
                </a14:m>
                <a:endParaRPr lang="en-US" sz="2400" b="1" dirty="0"/>
              </a:p>
            </p:txBody>
          </p:sp>
        </mc:Choice>
        <mc:Fallback xmlns="">
          <p:sp>
            <p:nvSpPr>
              <p:cNvPr id="11" name="TextBox 10">
                <a:extLst>
                  <a:ext uri="{FF2B5EF4-FFF2-40B4-BE49-F238E27FC236}">
                    <a16:creationId xmlns:a16="http://schemas.microsoft.com/office/drawing/2014/main" id="{6D736170-131C-314D-941A-CA9EC7771335}"/>
                  </a:ext>
                </a:extLst>
              </p:cNvPr>
              <p:cNvSpPr txBox="1">
                <a:spLocks noRot="1" noChangeAspect="1" noMove="1" noResize="1" noEditPoints="1" noAdjustHandles="1" noChangeArrowheads="1" noChangeShapeType="1" noTextEdit="1"/>
              </p:cNvSpPr>
              <p:nvPr/>
            </p:nvSpPr>
            <p:spPr>
              <a:xfrm>
                <a:off x="7576901" y="2472923"/>
                <a:ext cx="690894" cy="830997"/>
              </a:xfrm>
              <a:prstGeom prst="rect">
                <a:avLst/>
              </a:prstGeom>
              <a:blipFill>
                <a:blip r:embed="rId4"/>
                <a:stretch>
                  <a:fillRect l="-9259" r="-9259"/>
                </a:stretch>
              </a:blipFill>
            </p:spPr>
            <p:txBody>
              <a:bodyPr/>
              <a:lstStyle/>
              <a:p>
                <a:r>
                  <a:rPr lang="en-US">
                    <a:noFill/>
                  </a:rPr>
                  <a:t> </a:t>
                </a:r>
              </a:p>
            </p:txBody>
          </p:sp>
        </mc:Fallback>
      </mc:AlternateContent>
      <p:sp>
        <p:nvSpPr>
          <p:cNvPr id="12" name="Rounded Rectangle 11">
            <a:extLst>
              <a:ext uri="{FF2B5EF4-FFF2-40B4-BE49-F238E27FC236}">
                <a16:creationId xmlns:a16="http://schemas.microsoft.com/office/drawing/2014/main" id="{4897C9B0-1DC4-B741-89AB-F7F2532CE637}"/>
              </a:ext>
            </a:extLst>
          </p:cNvPr>
          <p:cNvSpPr/>
          <p:nvPr/>
        </p:nvSpPr>
        <p:spPr>
          <a:xfrm>
            <a:off x="623525" y="4385077"/>
            <a:ext cx="3148382" cy="1634490"/>
          </a:xfrm>
          <a:prstGeom prst="roundRect">
            <a:avLst/>
          </a:prstGeom>
          <a:noFill/>
          <a:ln w="28575">
            <a:solidFill>
              <a:schemeClr val="accent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IN" b="1" dirty="0">
                <a:effectLst/>
                <a:latin typeface="Sabon Next LT" panose="02000500000000000000" pitchFamily="2" charset="0"/>
                <a:cs typeface="Sabon Next LT" panose="02000500000000000000" pitchFamily="2" charset="0"/>
              </a:rPr>
              <a:t>COSTLY DEFECTION  </a:t>
            </a:r>
          </a:p>
          <a:p>
            <a:pPr algn="ctr"/>
            <a:r>
              <a:rPr lang="en-IN" dirty="0">
                <a:effectLst/>
                <a:latin typeface="Sabon Next LT" panose="02000500000000000000" pitchFamily="2" charset="0"/>
                <a:cs typeface="Sabon Next LT" panose="02000500000000000000" pitchFamily="2" charset="0"/>
              </a:rPr>
              <a:t>Sanctions - threatening monetary fines or spread of bad reputation for defecting alliance partners</a:t>
            </a:r>
          </a:p>
        </p:txBody>
      </p:sp>
      <p:sp>
        <p:nvSpPr>
          <p:cNvPr id="13" name="Rounded Rectangle 12">
            <a:extLst>
              <a:ext uri="{FF2B5EF4-FFF2-40B4-BE49-F238E27FC236}">
                <a16:creationId xmlns:a16="http://schemas.microsoft.com/office/drawing/2014/main" id="{CB183A38-748B-534A-95C4-3B87C0879BB4}"/>
              </a:ext>
            </a:extLst>
          </p:cNvPr>
          <p:cNvSpPr/>
          <p:nvPr/>
        </p:nvSpPr>
        <p:spPr>
          <a:xfrm>
            <a:off x="4316141" y="4385077"/>
            <a:ext cx="3559718" cy="1634490"/>
          </a:xfrm>
          <a:prstGeom prst="roundRect">
            <a:avLst/>
          </a:prstGeom>
          <a:noFill/>
          <a:ln w="28575">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IN" b="1" dirty="0">
                <a:effectLst/>
                <a:latin typeface="Sabon Next LT" panose="02000500000000000000" pitchFamily="2" charset="0"/>
                <a:cs typeface="Sabon Next LT" panose="02000500000000000000" pitchFamily="2" charset="0"/>
              </a:rPr>
              <a:t>INCREASING TRUST </a:t>
            </a:r>
          </a:p>
          <a:p>
            <a:pPr algn="ctr"/>
            <a:r>
              <a:rPr lang="en-IN" dirty="0">
                <a:latin typeface="Sabon Next LT" panose="02000500000000000000" pitchFamily="2" charset="0"/>
                <a:cs typeface="Sabon Next LT" panose="02000500000000000000" pitchFamily="2" charset="0"/>
              </a:rPr>
              <a:t>Meet frequently to plan, discuss goals &amp; communicate intentions before contributing resources toward alliance initiatives</a:t>
            </a:r>
          </a:p>
        </p:txBody>
      </p:sp>
    </p:spTree>
    <p:extLst>
      <p:ext uri="{BB962C8B-B14F-4D97-AF65-F5344CB8AC3E}">
        <p14:creationId xmlns:p14="http://schemas.microsoft.com/office/powerpoint/2010/main" val="2457789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Solutions’ Limitations</a:t>
            </a:r>
          </a:p>
        </p:txBody>
      </p:sp>
      <p:sp>
        <p:nvSpPr>
          <p:cNvPr id="4" name="Oval 3">
            <a:extLst>
              <a:ext uri="{FF2B5EF4-FFF2-40B4-BE49-F238E27FC236}">
                <a16:creationId xmlns:a16="http://schemas.microsoft.com/office/drawing/2014/main" id="{F80F8534-A018-D64F-87A0-C882884D286D}"/>
              </a:ext>
            </a:extLst>
          </p:cNvPr>
          <p:cNvSpPr/>
          <p:nvPr/>
        </p:nvSpPr>
        <p:spPr>
          <a:xfrm>
            <a:off x="623525" y="1517875"/>
            <a:ext cx="3060000" cy="2700000"/>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Structural Solutions</a:t>
            </a:r>
          </a:p>
        </p:txBody>
      </p:sp>
      <p:sp>
        <p:nvSpPr>
          <p:cNvPr id="5" name="Oval 4">
            <a:extLst>
              <a:ext uri="{FF2B5EF4-FFF2-40B4-BE49-F238E27FC236}">
                <a16:creationId xmlns:a16="http://schemas.microsoft.com/office/drawing/2014/main" id="{2EA17C3A-2012-884C-9FEC-5638DC95E714}"/>
              </a:ext>
            </a:extLst>
          </p:cNvPr>
          <p:cNvSpPr/>
          <p:nvPr/>
        </p:nvSpPr>
        <p:spPr>
          <a:xfrm>
            <a:off x="4567230" y="1517875"/>
            <a:ext cx="3060000" cy="27000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Motivational Solutions</a:t>
            </a:r>
          </a:p>
        </p:txBody>
      </p:sp>
      <p:sp>
        <p:nvSpPr>
          <p:cNvPr id="7" name="Oval 6">
            <a:extLst>
              <a:ext uri="{FF2B5EF4-FFF2-40B4-BE49-F238E27FC236}">
                <a16:creationId xmlns:a16="http://schemas.microsoft.com/office/drawing/2014/main" id="{662AACD8-B9EF-2E47-9756-79F900DB6185}"/>
              </a:ext>
            </a:extLst>
          </p:cNvPr>
          <p:cNvSpPr/>
          <p:nvPr/>
        </p:nvSpPr>
        <p:spPr>
          <a:xfrm>
            <a:off x="8217465" y="1463404"/>
            <a:ext cx="3060000" cy="2700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200" dirty="0">
                <a:solidFill>
                  <a:schemeClr val="tx1">
                    <a:lumMod val="95000"/>
                    <a:lumOff val="5000"/>
                  </a:schemeClr>
                </a:solidFill>
                <a:latin typeface="Sabon Next LT" panose="02000500000000000000" pitchFamily="2" charset="0"/>
                <a:cs typeface="Sabon Next LT" panose="02000500000000000000" pitchFamily="2" charset="0"/>
              </a:rPr>
              <a:t>Manage Social Uncertainty</a:t>
            </a:r>
          </a:p>
        </p:txBody>
      </p:sp>
      <p:pic>
        <p:nvPicPr>
          <p:cNvPr id="10" name="Graphic 9" descr="Add with solid fill">
            <a:extLst>
              <a:ext uri="{FF2B5EF4-FFF2-40B4-BE49-F238E27FC236}">
                <a16:creationId xmlns:a16="http://schemas.microsoft.com/office/drawing/2014/main" id="{55E80AE7-32DF-7343-829D-0758236EB8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71908" y="2634742"/>
            <a:ext cx="514572" cy="514572"/>
          </a:xfrm>
          <a:prstGeom prst="rect">
            <a:avLst/>
          </a:prstGeom>
        </p:spPr>
      </p:pic>
      <p:sp>
        <p:nvSpPr>
          <p:cNvPr id="12" name="Rounded Rectangle 11">
            <a:extLst>
              <a:ext uri="{FF2B5EF4-FFF2-40B4-BE49-F238E27FC236}">
                <a16:creationId xmlns:a16="http://schemas.microsoft.com/office/drawing/2014/main" id="{4897C9B0-1DC4-B741-89AB-F7F2532CE637}"/>
              </a:ext>
            </a:extLst>
          </p:cNvPr>
          <p:cNvSpPr/>
          <p:nvPr/>
        </p:nvSpPr>
        <p:spPr>
          <a:xfrm>
            <a:off x="623525" y="4385077"/>
            <a:ext cx="3282048" cy="1634490"/>
          </a:xfrm>
          <a:prstGeom prst="roundRect">
            <a:avLst/>
          </a:prstGeom>
          <a:noFill/>
          <a:ln w="28575">
            <a:solidFill>
              <a:schemeClr val="accent1"/>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IN" dirty="0">
                <a:effectLst/>
                <a:latin typeface="Sabon Next LT" panose="02000500000000000000" pitchFamily="2" charset="0"/>
                <a:cs typeface="Sabon Next LT" panose="02000500000000000000" pitchFamily="2" charset="0"/>
              </a:rPr>
              <a:t>Unable to cover every possible free-riding loophole</a:t>
            </a:r>
          </a:p>
          <a:p>
            <a:pPr marL="285750" indent="-285750">
              <a:buFont typeface="Arial" panose="020B0604020202020204" pitchFamily="34" charset="0"/>
              <a:buChar char="•"/>
            </a:pPr>
            <a:r>
              <a:rPr lang="en-IN" dirty="0">
                <a:latin typeface="Sabon Next LT" panose="02000500000000000000" pitchFamily="2" charset="0"/>
                <a:cs typeface="Sabon Next LT" panose="02000500000000000000" pitchFamily="2" charset="0"/>
              </a:rPr>
              <a:t>Goodwill decreases as # of control provisions increase</a:t>
            </a:r>
            <a:endParaRPr lang="en-IN" dirty="0">
              <a:effectLst/>
              <a:latin typeface="Sabon Next LT" panose="02000500000000000000" pitchFamily="2" charset="0"/>
              <a:cs typeface="Sabon Next LT" panose="02000500000000000000" pitchFamily="2" charset="0"/>
            </a:endParaRPr>
          </a:p>
        </p:txBody>
      </p:sp>
      <p:sp>
        <p:nvSpPr>
          <p:cNvPr id="3" name="Rectangle 2">
            <a:extLst>
              <a:ext uri="{FF2B5EF4-FFF2-40B4-BE49-F238E27FC236}">
                <a16:creationId xmlns:a16="http://schemas.microsoft.com/office/drawing/2014/main" id="{FA6205B2-D9C3-D844-95DF-45BBC91B9CC6}"/>
              </a:ext>
            </a:extLst>
          </p:cNvPr>
          <p:cNvSpPr/>
          <p:nvPr/>
        </p:nvSpPr>
        <p:spPr>
          <a:xfrm>
            <a:off x="7646393" y="2472923"/>
            <a:ext cx="551909" cy="769441"/>
          </a:xfrm>
          <a:prstGeom prst="rect">
            <a:avLst/>
          </a:prstGeom>
        </p:spPr>
        <p:txBody>
          <a:bodyPr wrap="square">
            <a:spAutoFit/>
          </a:bodyPr>
          <a:lstStyle/>
          <a:p>
            <a:r>
              <a:rPr lang="en-US" sz="4400" dirty="0">
                <a:solidFill>
                  <a:srgbClr val="FF0000"/>
                </a:solidFill>
              </a:rPr>
              <a:t>≉</a:t>
            </a:r>
          </a:p>
        </p:txBody>
      </p:sp>
      <p:sp>
        <p:nvSpPr>
          <p:cNvPr id="14" name="Rounded Rectangle 13">
            <a:extLst>
              <a:ext uri="{FF2B5EF4-FFF2-40B4-BE49-F238E27FC236}">
                <a16:creationId xmlns:a16="http://schemas.microsoft.com/office/drawing/2014/main" id="{C622CB0B-BD93-E848-B5F6-7ED1202B03FA}"/>
              </a:ext>
            </a:extLst>
          </p:cNvPr>
          <p:cNvSpPr/>
          <p:nvPr/>
        </p:nvSpPr>
        <p:spPr>
          <a:xfrm>
            <a:off x="4454976" y="4385077"/>
            <a:ext cx="3282048" cy="1021556"/>
          </a:xfrm>
          <a:prstGeom prst="roundRect">
            <a:avLst/>
          </a:prstGeom>
          <a:noFill/>
          <a:ln w="28575">
            <a:solidFill>
              <a:schemeClr val="accent1"/>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Arial" panose="020B0604020202020204" pitchFamily="34" charset="0"/>
              <a:buChar char="•"/>
            </a:pPr>
            <a:r>
              <a:rPr lang="en-IN" dirty="0">
                <a:latin typeface="Sabon Next LT" panose="02000500000000000000" pitchFamily="2" charset="0"/>
                <a:cs typeface="Sabon Next LT" panose="02000500000000000000" pitchFamily="2" charset="0"/>
              </a:rPr>
              <a:t>Reliance on verbal reassurances may be viewed as “cheap talk”</a:t>
            </a:r>
          </a:p>
        </p:txBody>
      </p:sp>
    </p:spTree>
    <p:extLst>
      <p:ext uri="{BB962C8B-B14F-4D97-AF65-F5344CB8AC3E}">
        <p14:creationId xmlns:p14="http://schemas.microsoft.com/office/powerpoint/2010/main" val="179534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p:txBody>
          <a:bodyPr anchor="t">
            <a:normAutofit/>
          </a:bodyPr>
          <a:lstStyle/>
          <a:p>
            <a:pPr algn="ctr"/>
            <a:r>
              <a:rPr lang="en-US" sz="4400" dirty="0">
                <a:solidFill>
                  <a:schemeClr val="tx1"/>
                </a:solidFill>
              </a:rPr>
              <a:t>Collective Real Options</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859798"/>
            <a:ext cx="10515600" cy="4317166"/>
          </a:xfrm>
        </p:spPr>
        <p:txBody>
          <a:bodyPr>
            <a:normAutofit fontScale="85000" lnSpcReduction="20000"/>
          </a:bodyPr>
          <a:lstStyle/>
          <a:p>
            <a:pPr marL="228600" indent="0">
              <a:buClr>
                <a:schemeClr val="tx1"/>
              </a:buClr>
              <a:buNone/>
            </a:pPr>
            <a:r>
              <a:rPr lang="en-IN" dirty="0">
                <a:solidFill>
                  <a:schemeClr val="tx1"/>
                </a:solidFill>
                <a:latin typeface="Sabon Next LT" panose="02000500000000000000" pitchFamily="2" charset="0"/>
                <a:cs typeface="Sabon Next LT" panose="02000500000000000000" pitchFamily="2" charset="0"/>
              </a:rPr>
              <a:t>Real Option: </a:t>
            </a:r>
            <a:r>
              <a:rPr lang="en-IN" sz="2800" dirty="0">
                <a:solidFill>
                  <a:schemeClr val="tx1"/>
                </a:solidFill>
                <a:latin typeface="Sabon Next LT" panose="02000500000000000000" pitchFamily="2" charset="0"/>
                <a:cs typeface="Sabon Next LT" panose="02000500000000000000" pitchFamily="2" charset="0"/>
              </a:rPr>
              <a:t>A right – without an obligation – to invest resources (e.g., </a:t>
            </a:r>
            <a:r>
              <a:rPr lang="en-IN" sz="2800" dirty="0" err="1">
                <a:solidFill>
                  <a:schemeClr val="tx1"/>
                </a:solidFill>
                <a:latin typeface="Sabon Next LT" panose="02000500000000000000" pitchFamily="2" charset="0"/>
                <a:cs typeface="Sabon Next LT" panose="02000500000000000000" pitchFamily="2" charset="0"/>
              </a:rPr>
              <a:t>labor</a:t>
            </a:r>
            <a:r>
              <a:rPr lang="en-IN" sz="2800" dirty="0">
                <a:solidFill>
                  <a:schemeClr val="tx1"/>
                </a:solidFill>
                <a:latin typeface="Sabon Next LT" panose="02000500000000000000" pitchFamily="2" charset="0"/>
                <a:cs typeface="Sabon Next LT" panose="02000500000000000000" pitchFamily="2" charset="0"/>
              </a:rPr>
              <a:t>, money, time) toward a course of action at a future point in time</a:t>
            </a:r>
          </a:p>
          <a:p>
            <a:pPr marL="228600" indent="0">
              <a:buClr>
                <a:schemeClr val="tx1"/>
              </a:buClr>
              <a:buNone/>
            </a:pPr>
            <a:r>
              <a:rPr lang="en-IN" b="1" dirty="0">
                <a:solidFill>
                  <a:schemeClr val="tx1"/>
                </a:solidFill>
                <a:latin typeface="Sabon Next LT" panose="02000500000000000000" pitchFamily="2" charset="0"/>
                <a:cs typeface="Sabon Next LT" panose="02000500000000000000" pitchFamily="2" charset="0"/>
              </a:rPr>
              <a:t>Collective Real Option</a:t>
            </a:r>
            <a:endParaRPr lang="en-US" b="1" dirty="0">
              <a:solidFill>
                <a:schemeClr val="tx1"/>
              </a:solidFill>
              <a:latin typeface="Sabon Next LT" panose="02000500000000000000" pitchFamily="2" charset="0"/>
              <a:cs typeface="Sabon Next LT" panose="02000500000000000000" pitchFamily="2" charset="0"/>
            </a:endParaRPr>
          </a:p>
          <a:p>
            <a:pPr marL="457200" lvl="1">
              <a:spcBef>
                <a:spcPts val="1000"/>
              </a:spcBef>
              <a:buClr>
                <a:srgbClr val="000000"/>
              </a:buClr>
              <a:buFont typeface="Arial" panose="020B0604020202020204" pitchFamily="34" charset="0"/>
              <a:buChar char="•"/>
            </a:pPr>
            <a:r>
              <a:rPr lang="en-IN" sz="2800" dirty="0">
                <a:solidFill>
                  <a:schemeClr val="tx1"/>
                </a:solidFill>
                <a:latin typeface="Sabon Next LT" panose="02000500000000000000" pitchFamily="2" charset="0"/>
                <a:cs typeface="Sabon Next LT" panose="02000500000000000000" pitchFamily="2" charset="0"/>
              </a:rPr>
              <a:t>An action undertaken </a:t>
            </a:r>
            <a:r>
              <a:rPr lang="en-IN" sz="2800" b="1" dirty="0">
                <a:solidFill>
                  <a:schemeClr val="tx1"/>
                </a:solidFill>
                <a:latin typeface="Sabon Next LT" panose="02000500000000000000" pitchFamily="2" charset="0"/>
                <a:cs typeface="Sabon Next LT" panose="02000500000000000000" pitchFamily="2" charset="0"/>
              </a:rPr>
              <a:t>jointly</a:t>
            </a:r>
            <a:r>
              <a:rPr lang="en-IN" sz="2800" dirty="0">
                <a:solidFill>
                  <a:schemeClr val="tx1"/>
                </a:solidFill>
                <a:latin typeface="Sabon Next LT" panose="02000500000000000000" pitchFamily="2" charset="0"/>
                <a:cs typeface="Sabon Next LT" panose="02000500000000000000" pitchFamily="2" charset="0"/>
              </a:rPr>
              <a:t> by alliance partners when all partners agree to make a </a:t>
            </a:r>
            <a:r>
              <a:rPr lang="en-IN" sz="2800" b="1" dirty="0">
                <a:solidFill>
                  <a:schemeClr val="tx1"/>
                </a:solidFill>
                <a:latin typeface="Sabon Next LT" panose="02000500000000000000" pitchFamily="2" charset="0"/>
                <a:cs typeface="Sabon Next LT" panose="02000500000000000000" pitchFamily="2" charset="0"/>
              </a:rPr>
              <a:t>small initial investment </a:t>
            </a:r>
            <a:r>
              <a:rPr lang="en-IN" sz="2800" dirty="0">
                <a:solidFill>
                  <a:schemeClr val="tx1"/>
                </a:solidFill>
                <a:latin typeface="Sabon Next LT" panose="02000500000000000000" pitchFamily="2" charset="0"/>
                <a:cs typeface="Sabon Next LT" panose="02000500000000000000" pitchFamily="2" charset="0"/>
              </a:rPr>
              <a:t>of resources to </a:t>
            </a:r>
            <a:r>
              <a:rPr lang="en-IN" sz="2800" b="1" dirty="0">
                <a:solidFill>
                  <a:schemeClr val="tx1"/>
                </a:solidFill>
                <a:latin typeface="Sabon Next LT" panose="02000500000000000000" pitchFamily="2" charset="0"/>
                <a:cs typeface="Sabon Next LT" panose="02000500000000000000" pitchFamily="2" charset="0"/>
              </a:rPr>
              <a:t>uncover environmental and social information</a:t>
            </a:r>
            <a:r>
              <a:rPr lang="en-IN" sz="2800" dirty="0">
                <a:solidFill>
                  <a:schemeClr val="tx1"/>
                </a:solidFill>
                <a:latin typeface="Sabon Next LT" panose="02000500000000000000" pitchFamily="2" charset="0"/>
                <a:cs typeface="Sabon Next LT" panose="02000500000000000000" pitchFamily="2" charset="0"/>
              </a:rPr>
              <a:t> about the possible success of a subsequent larger-scale alliance initiative</a:t>
            </a:r>
          </a:p>
          <a:p>
            <a:pPr>
              <a:buClr>
                <a:srgbClr val="000000"/>
              </a:buClr>
              <a:buFont typeface="Arial" panose="020B0604020202020204" pitchFamily="34" charset="0"/>
              <a:buChar char="•"/>
            </a:pPr>
            <a:r>
              <a:rPr lang="en-IN" dirty="0">
                <a:solidFill>
                  <a:schemeClr val="tx1"/>
                </a:solidFill>
                <a:latin typeface="Sabon Next LT" panose="02000500000000000000" pitchFamily="2" charset="0"/>
                <a:cs typeface="Sabon Next LT" panose="02000500000000000000" pitchFamily="2" charset="0"/>
              </a:rPr>
              <a:t>Differs from other real options in the coordinated action that provides the opportunity to reduce social uncertainty in the alliance</a:t>
            </a:r>
          </a:p>
          <a:p>
            <a:pPr>
              <a:buClr>
                <a:schemeClr val="tx1"/>
              </a:buClr>
              <a:buFont typeface="Arial" panose="020B0604020202020204" pitchFamily="34" charset="0"/>
              <a:buChar char="•"/>
            </a:pPr>
            <a:r>
              <a:rPr lang="en-US" dirty="0">
                <a:solidFill>
                  <a:schemeClr val="tx1"/>
                </a:solidFill>
                <a:latin typeface="Sabon Next LT" panose="02000500000000000000" pitchFamily="2" charset="0"/>
                <a:cs typeface="Sabon Next LT" panose="02000500000000000000" pitchFamily="2" charset="0"/>
              </a:rPr>
              <a:t>Bridge </a:t>
            </a:r>
            <a:r>
              <a:rPr lang="en-US" b="1" dirty="0">
                <a:solidFill>
                  <a:schemeClr val="tx1"/>
                </a:solidFill>
                <a:latin typeface="Sabon Next LT" panose="02000500000000000000" pitchFamily="2" charset="0"/>
                <a:cs typeface="Sabon Next LT" panose="02000500000000000000" pitchFamily="2" charset="0"/>
              </a:rPr>
              <a:t>structural </a:t>
            </a:r>
            <a:r>
              <a:rPr lang="en-US" dirty="0">
                <a:solidFill>
                  <a:schemeClr val="tx1"/>
                </a:solidFill>
                <a:latin typeface="Sabon Next LT" panose="02000500000000000000" pitchFamily="2" charset="0"/>
                <a:cs typeface="Sabon Next LT" panose="02000500000000000000" pitchFamily="2" charset="0"/>
              </a:rPr>
              <a:t>and</a:t>
            </a:r>
            <a:r>
              <a:rPr lang="en-US" b="1" dirty="0">
                <a:solidFill>
                  <a:schemeClr val="tx1"/>
                </a:solidFill>
                <a:latin typeface="Sabon Next LT" panose="02000500000000000000" pitchFamily="2" charset="0"/>
                <a:cs typeface="Sabon Next LT" panose="02000500000000000000" pitchFamily="2" charset="0"/>
              </a:rPr>
              <a:t> motivational </a:t>
            </a:r>
            <a:r>
              <a:rPr lang="en-US" dirty="0">
                <a:solidFill>
                  <a:schemeClr val="tx1"/>
                </a:solidFill>
                <a:latin typeface="Sabon Next LT" panose="02000500000000000000" pitchFamily="2" charset="0"/>
                <a:cs typeface="Sabon Next LT" panose="02000500000000000000" pitchFamily="2" charset="0"/>
              </a:rPr>
              <a:t>approaches to create a hybrid solution to alliance governance</a:t>
            </a:r>
            <a:endParaRPr lang="en-IN" dirty="0">
              <a:solidFill>
                <a:schemeClr val="tx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229450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a:xfrm>
            <a:off x="447675" y="681037"/>
            <a:ext cx="11210925" cy="1325563"/>
          </a:xfrm>
        </p:spPr>
        <p:txBody>
          <a:bodyPr anchor="t">
            <a:normAutofit/>
          </a:bodyPr>
          <a:lstStyle/>
          <a:p>
            <a:pPr algn="ctr"/>
            <a:r>
              <a:rPr lang="en-US" sz="4400" dirty="0">
                <a:solidFill>
                  <a:schemeClr val="tx1"/>
                </a:solidFill>
              </a:rPr>
              <a:t>Collective Real Options</a:t>
            </a:r>
          </a:p>
        </p:txBody>
      </p:sp>
      <p:sp>
        <p:nvSpPr>
          <p:cNvPr id="3" name="Content Placeholder 2">
            <a:extLst>
              <a:ext uri="{FF2B5EF4-FFF2-40B4-BE49-F238E27FC236}">
                <a16:creationId xmlns:a16="http://schemas.microsoft.com/office/drawing/2014/main" id="{8C20F674-6430-E44D-B42A-809C15A8E5DD}"/>
              </a:ext>
            </a:extLst>
          </p:cNvPr>
          <p:cNvSpPr>
            <a:spLocks noGrp="1"/>
          </p:cNvSpPr>
          <p:nvPr>
            <p:ph idx="1"/>
          </p:nvPr>
        </p:nvSpPr>
        <p:spPr>
          <a:xfrm>
            <a:off x="838200" y="1859798"/>
            <a:ext cx="10515600" cy="4317166"/>
          </a:xfrm>
        </p:spPr>
        <p:txBody>
          <a:bodyPr>
            <a:normAutofit/>
          </a:bodyPr>
          <a:lstStyle/>
          <a:p>
            <a:pPr marL="457200" lvl="1">
              <a:spcBef>
                <a:spcPts val="1000"/>
              </a:spcBef>
              <a:buClr>
                <a:srgbClr val="000000"/>
              </a:buClr>
              <a:buFont typeface="Arial" panose="020B0604020202020204" pitchFamily="34" charset="0"/>
              <a:buChar char="•"/>
            </a:pPr>
            <a:r>
              <a:rPr lang="en-IN" sz="2200" dirty="0">
                <a:solidFill>
                  <a:schemeClr val="tx1"/>
                </a:solidFill>
                <a:latin typeface="Sabon Next LT" panose="02000500000000000000" pitchFamily="2" charset="0"/>
                <a:cs typeface="Sabon Next LT" panose="02000500000000000000" pitchFamily="2" charset="0"/>
              </a:rPr>
              <a:t>“First We Try, then We Trust”</a:t>
            </a:r>
          </a:p>
          <a:p>
            <a:pPr marL="457200" lvl="1">
              <a:spcBef>
                <a:spcPts val="1000"/>
              </a:spcBef>
              <a:buClr>
                <a:srgbClr val="000000"/>
              </a:buClr>
              <a:buFont typeface="Arial" panose="020B0604020202020204" pitchFamily="34" charset="0"/>
              <a:buChar char="•"/>
            </a:pPr>
            <a:r>
              <a:rPr lang="en-IN" sz="2200" dirty="0">
                <a:solidFill>
                  <a:schemeClr val="tx1"/>
                </a:solidFill>
                <a:latin typeface="Sabon Next LT" panose="02000500000000000000" pitchFamily="2" charset="0"/>
                <a:cs typeface="Sabon Next LT" panose="02000500000000000000" pitchFamily="2" charset="0"/>
              </a:rPr>
              <a:t>Trust is an individual’s “expectations, assumptions or beliefs about the likelihood that another’s future actions will be beneficial, favourable, or at least not detrimental” to the individual (Robinson, 1996: 576), and it is formed through  social interaction</a:t>
            </a:r>
          </a:p>
          <a:p>
            <a:pPr marL="457200" lvl="1">
              <a:spcBef>
                <a:spcPts val="1000"/>
              </a:spcBef>
              <a:buClr>
                <a:srgbClr val="000000"/>
              </a:buClr>
              <a:buFont typeface="Arial" panose="020B0604020202020204" pitchFamily="34" charset="0"/>
              <a:buChar char="•"/>
            </a:pPr>
            <a:endParaRPr lang="en-IN" sz="2200" dirty="0">
              <a:solidFill>
                <a:schemeClr val="tx1"/>
              </a:solidFill>
              <a:latin typeface="Sabon Next LT" panose="02000500000000000000" pitchFamily="2" charset="0"/>
              <a:cs typeface="Sabon Next LT" panose="02000500000000000000" pitchFamily="2" charset="0"/>
            </a:endParaRPr>
          </a:p>
          <a:p>
            <a:pPr marL="457200" lvl="1">
              <a:spcBef>
                <a:spcPts val="1000"/>
              </a:spcBef>
              <a:buClr>
                <a:srgbClr val="000000"/>
              </a:buClr>
              <a:buFont typeface="Arial" panose="020B0604020202020204" pitchFamily="34" charset="0"/>
              <a:buChar char="•"/>
            </a:pPr>
            <a:r>
              <a:rPr lang="en-US" sz="2200" dirty="0">
                <a:solidFill>
                  <a:schemeClr val="tx1"/>
                </a:solidFill>
                <a:latin typeface="Sabon Next LT" panose="02000500000000000000" pitchFamily="2" charset="0"/>
                <a:cs typeface="Sabon Next LT" panose="02000500000000000000" pitchFamily="2" charset="0"/>
              </a:rPr>
              <a:t>Collective Real Option </a:t>
            </a:r>
            <a:r>
              <a:rPr lang="en-US" sz="2200" dirty="0">
                <a:solidFill>
                  <a:schemeClr val="tx1"/>
                </a:solidFill>
                <a:latin typeface="Sabon Next LT" panose="02000500000000000000" pitchFamily="2" charset="0"/>
                <a:cs typeface="Sabon Next LT" panose="02000500000000000000" pitchFamily="2" charset="0"/>
                <a:sym typeface="Wingdings" panose="05000000000000000000" pitchFamily="2" charset="2"/>
              </a:rPr>
              <a:t></a:t>
            </a:r>
            <a:r>
              <a:rPr lang="en-US" sz="2200" dirty="0">
                <a:solidFill>
                  <a:schemeClr val="tx1"/>
                </a:solidFill>
                <a:latin typeface="Sabon Next LT" panose="02000500000000000000" pitchFamily="2" charset="0"/>
                <a:cs typeface="Sabon Next LT" panose="02000500000000000000" pitchFamily="2" charset="0"/>
              </a:rPr>
              <a:t> Small wins </a:t>
            </a:r>
            <a:r>
              <a:rPr lang="en-US" sz="2200" dirty="0">
                <a:solidFill>
                  <a:schemeClr val="tx1"/>
                </a:solidFill>
                <a:latin typeface="Sabon Next LT" panose="02000500000000000000" pitchFamily="2" charset="0"/>
                <a:cs typeface="Sabon Next LT" panose="02000500000000000000" pitchFamily="2" charset="0"/>
                <a:sym typeface="Wingdings" panose="05000000000000000000" pitchFamily="2" charset="2"/>
              </a:rPr>
              <a:t></a:t>
            </a:r>
            <a:r>
              <a:rPr lang="en-US" sz="2200" dirty="0">
                <a:solidFill>
                  <a:schemeClr val="tx1"/>
                </a:solidFill>
                <a:latin typeface="Sabon Next LT" panose="02000500000000000000" pitchFamily="2" charset="0"/>
                <a:cs typeface="Sabon Next LT" panose="02000500000000000000" pitchFamily="2" charset="0"/>
              </a:rPr>
              <a:t> High Trust and Low vulnerability                </a:t>
            </a:r>
            <a:r>
              <a:rPr lang="en-US" sz="2200" dirty="0">
                <a:solidFill>
                  <a:schemeClr val="tx1"/>
                </a:solidFill>
                <a:latin typeface="Sabon Next LT" panose="02000500000000000000" pitchFamily="2" charset="0"/>
                <a:cs typeface="Sabon Next LT" panose="02000500000000000000" pitchFamily="2" charset="0"/>
                <a:sym typeface="Wingdings" panose="05000000000000000000" pitchFamily="2" charset="2"/>
              </a:rPr>
              <a:t></a:t>
            </a:r>
            <a:r>
              <a:rPr lang="en-US" sz="2200" dirty="0">
                <a:solidFill>
                  <a:schemeClr val="tx1"/>
                </a:solidFill>
                <a:latin typeface="Sabon Next LT" panose="02000500000000000000" pitchFamily="2" charset="0"/>
                <a:cs typeface="Sabon Next LT" panose="02000500000000000000" pitchFamily="2" charset="0"/>
              </a:rPr>
              <a:t> Mutual Co-operation in the alliance</a:t>
            </a:r>
            <a:endParaRPr lang="en-IN" sz="2200" dirty="0">
              <a:solidFill>
                <a:schemeClr val="tx1"/>
              </a:solidFill>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142677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A8C2-8B8B-3B4C-B991-5926EA8D0FD9}"/>
              </a:ext>
            </a:extLst>
          </p:cNvPr>
          <p:cNvSpPr>
            <a:spLocks noGrp="1"/>
          </p:cNvSpPr>
          <p:nvPr>
            <p:ph type="title"/>
          </p:nvPr>
        </p:nvSpPr>
        <p:spPr>
          <a:xfrm>
            <a:off x="476250" y="681037"/>
            <a:ext cx="11220450" cy="1325563"/>
          </a:xfrm>
        </p:spPr>
        <p:txBody>
          <a:bodyPr anchor="t">
            <a:noAutofit/>
          </a:bodyPr>
          <a:lstStyle/>
          <a:p>
            <a:pPr algn="ctr"/>
            <a:r>
              <a:rPr lang="en-IN" sz="3200" b="1" dirty="0">
                <a:solidFill>
                  <a:schemeClr val="tx1"/>
                </a:solidFill>
              </a:rPr>
              <a:t>A Conceptual Model </a:t>
            </a:r>
            <a:r>
              <a:rPr lang="en-IN" sz="3200" dirty="0">
                <a:solidFill>
                  <a:schemeClr val="tx1"/>
                </a:solidFill>
              </a:rPr>
              <a:t>of a Collective Real Options Approach to the Social Dilemma of Strategic Alliances</a:t>
            </a:r>
          </a:p>
        </p:txBody>
      </p:sp>
      <p:pic>
        <p:nvPicPr>
          <p:cNvPr id="7" name="Content Placeholder 6" descr="Diagram&#10;&#10;Description automatically generated">
            <a:extLst>
              <a:ext uri="{FF2B5EF4-FFF2-40B4-BE49-F238E27FC236}">
                <a16:creationId xmlns:a16="http://schemas.microsoft.com/office/drawing/2014/main" id="{0C92C8A5-6688-F646-A9FE-53EE9F014CDE}"/>
              </a:ext>
            </a:extLst>
          </p:cNvPr>
          <p:cNvPicPr>
            <a:picLocks noGrp="1" noChangeAspect="1"/>
          </p:cNvPicPr>
          <p:nvPr>
            <p:ph idx="1"/>
          </p:nvPr>
        </p:nvPicPr>
        <p:blipFill rotWithShape="1">
          <a:blip r:embed="rId3"/>
          <a:srcRect t="3393"/>
          <a:stretch/>
        </p:blipFill>
        <p:spPr>
          <a:xfrm>
            <a:off x="1389185" y="2006600"/>
            <a:ext cx="9161583" cy="4370877"/>
          </a:xfrm>
        </p:spPr>
      </p:pic>
    </p:spTree>
    <p:extLst>
      <p:ext uri="{BB962C8B-B14F-4D97-AF65-F5344CB8AC3E}">
        <p14:creationId xmlns:p14="http://schemas.microsoft.com/office/powerpoint/2010/main" val="2664372778"/>
      </p:ext>
    </p:extLst>
  </p:cSld>
  <p:clrMapOvr>
    <a:masterClrMapping/>
  </p:clrMapOvr>
</p:sld>
</file>

<file path=ppt/theme/theme1.xml><?xml version="1.0" encoding="utf-8"?>
<a:theme xmlns:a="http://schemas.openxmlformats.org/drawingml/2006/main" name="LuminousVTI">
  <a:themeElements>
    <a:clrScheme name="AnalogousFromLightSeedRightStep">
      <a:dk1>
        <a:srgbClr val="000000"/>
      </a:dk1>
      <a:lt1>
        <a:srgbClr val="FFFFFF"/>
      </a:lt1>
      <a:dk2>
        <a:srgbClr val="243441"/>
      </a:dk2>
      <a:lt2>
        <a:srgbClr val="E8E2E2"/>
      </a:lt2>
      <a:accent1>
        <a:srgbClr val="7EA9AB"/>
      </a:accent1>
      <a:accent2>
        <a:srgbClr val="7DA0BC"/>
      </a:accent2>
      <a:accent3>
        <a:srgbClr val="949BC8"/>
      </a:accent3>
      <a:accent4>
        <a:srgbClr val="8F7DBC"/>
      </a:accent4>
      <a:accent5>
        <a:srgbClr val="B894C8"/>
      </a:accent5>
      <a:accent6>
        <a:srgbClr val="BC7DB5"/>
      </a:accent6>
      <a:hlink>
        <a:srgbClr val="AE6C69"/>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1215</Words>
  <Application>Microsoft Office PowerPoint</Application>
  <PresentationFormat>Widescreen</PresentationFormat>
  <Paragraphs>110</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Avenir Next LT Pro</vt:lpstr>
      <vt:lpstr>Calibri</vt:lpstr>
      <vt:lpstr>Cambria Math</vt:lpstr>
      <vt:lpstr>Sabon Next LT</vt:lpstr>
      <vt:lpstr>Wingdings</vt:lpstr>
      <vt:lpstr>LuminousVTI</vt:lpstr>
      <vt:lpstr>TESTING THE WATERS: USING COLLECTIVE REAL OPTIONS TO MANAGE THE SOCIAL DILEMMA OF STRATEGIC ALLIANCES</vt:lpstr>
      <vt:lpstr>Paper Overview</vt:lpstr>
      <vt:lpstr>Key Terms</vt:lpstr>
      <vt:lpstr>Social Dilemma Paradigm</vt:lpstr>
      <vt:lpstr>Social Dilemma Paradigm - Solutions</vt:lpstr>
      <vt:lpstr>Solutions’ Limitations</vt:lpstr>
      <vt:lpstr>Collective Real Options</vt:lpstr>
      <vt:lpstr>Collective Real Options</vt:lpstr>
      <vt:lpstr>A Conceptual Model of a Collective Real Options Approach to the Social Dilemma of Strategic Alliances</vt:lpstr>
      <vt:lpstr>PowerPoint Presentation</vt:lpstr>
      <vt:lpstr>Contributions And Future Research</vt:lpstr>
      <vt:lpstr>Key Take-Aways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THE WATERS: USING COLLECTIVE REAL OPTIONS TO MANAGE THE SOCIAL DILEMMA OF STRATEGIC ALLIANCES</dc:title>
  <dc:creator>Mahoney, Joseph T</dc:creator>
  <cp:lastModifiedBy>Mahoney, Joseph T</cp:lastModifiedBy>
  <cp:revision>1</cp:revision>
  <dcterms:created xsi:type="dcterms:W3CDTF">2023-02-28T05:59:26Z</dcterms:created>
  <dcterms:modified xsi:type="dcterms:W3CDTF">2023-02-28T06:00:57Z</dcterms:modified>
</cp:coreProperties>
</file>